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41"/>
  </p:notesMasterIdLst>
  <p:handoutMasterIdLst>
    <p:handoutMasterId r:id="rId42"/>
  </p:handoutMasterIdLst>
  <p:sldIdLst>
    <p:sldId id="257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10" r:id="rId13"/>
    <p:sldId id="304" r:id="rId14"/>
    <p:sldId id="305" r:id="rId15"/>
    <p:sldId id="306" r:id="rId16"/>
    <p:sldId id="307" r:id="rId17"/>
    <p:sldId id="309" r:id="rId18"/>
    <p:sldId id="311" r:id="rId19"/>
    <p:sldId id="260" r:id="rId20"/>
    <p:sldId id="314" r:id="rId21"/>
    <p:sldId id="315" r:id="rId22"/>
    <p:sldId id="319" r:id="rId23"/>
    <p:sldId id="320" r:id="rId24"/>
    <p:sldId id="321" r:id="rId25"/>
    <p:sldId id="322" r:id="rId26"/>
    <p:sldId id="323" r:id="rId27"/>
    <p:sldId id="313" r:id="rId28"/>
    <p:sldId id="316" r:id="rId29"/>
    <p:sldId id="324" r:id="rId30"/>
    <p:sldId id="318" r:id="rId31"/>
    <p:sldId id="317" r:id="rId32"/>
    <p:sldId id="333" r:id="rId33"/>
    <p:sldId id="327" r:id="rId34"/>
    <p:sldId id="325" r:id="rId35"/>
    <p:sldId id="328" r:id="rId36"/>
    <p:sldId id="329" r:id="rId37"/>
    <p:sldId id="330" r:id="rId38"/>
    <p:sldId id="331" r:id="rId39"/>
    <p:sldId id="332" r:id="rId40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7" autoAdjust="0"/>
    <p:restoredTop sz="94694"/>
  </p:normalViewPr>
  <p:slideViewPr>
    <p:cSldViewPr snapToGrid="0">
      <p:cViewPr varScale="1">
        <p:scale>
          <a:sx n="91" d="100"/>
          <a:sy n="91" d="100"/>
        </p:scale>
        <p:origin x="208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07:00:40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24575,'62'71'0,"1"-1"0,-1 1 0,0 0 0,13 17 0,-2-4 0,-21-34 0,-30-43 0,-8-7 0,-6-3 0,2-1 0,1-4 0,1-2 0,-4 3 0,-1 9 0,2 11 0,6 9 0,5 4 0,-1-5 0,-8-10 0,-7-5 0,-2-6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07:00:41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324 0 24575,'-21'7'0,"-3"4"0,-14 12 0,3 2 0,6-1 0,6-2 0,6-7 0,-6 5 0,3-4 0,-4 5 0,4-1 0,4-2 0,-1 0 0,8-7 0,4-5 0,2-2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07:00:43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24575,'3'23'0,"10"16"0,4 9 0,5 7 0,6 3 0,1-5 0,6-4 0,-3-19 0,-14-15 0,-8-14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07:00:44.4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580 1 24575,'-30'16'0,"-2"3"0,-9 7 0,-13 9 0,-12 6 0,0-1 0,6-5 0,9-5 0,2-2 0,5-2 0,10-5 0,11-7 0,11-5 0,2-3 0,6-2 0,1-2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9/2/24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 dirty="0"/>
              <a:t>Trykk - &gt; Sett inn -&gt; Bilde for å endre eller sette inn bilde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/>
              <a:t>Trykk - &gt; Sett inn -&gt; Bilde for å endre eller sette inn bilde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48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png"/><Relationship Id="rId11" Type="http://schemas.openxmlformats.org/officeDocument/2006/relationships/image" Target="../media/image47.emf"/><Relationship Id="rId5" Type="http://schemas.openxmlformats.org/officeDocument/2006/relationships/customXml" Target="../ink/ink2.xml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customXml" Target="../ink/ink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Simen Kvaal (</a:t>
            </a:r>
            <a:r>
              <a:rPr lang="en-US" dirty="0" err="1"/>
              <a:t>simen.kvaal@kjemi.uio.no</a:t>
            </a:r>
            <a:r>
              <a:rPr lang="en-US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Førsteamanuensis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Hylleraassenteret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4/9/2024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B193-2168-ABDF-DE71-D6851980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Stern-Gerlach-</a:t>
            </a:r>
            <a:r>
              <a:rPr lang="en-US" dirty="0" err="1"/>
              <a:t>eksperimentet</a:t>
            </a:r>
            <a:r>
              <a:rPr lang="en-US" dirty="0"/>
              <a:t> (1921)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AFA7C-4E74-80B0-BAF6-5014F2DF3E7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Sølvatomer</a:t>
            </a:r>
            <a:r>
              <a:rPr lang="en-US" dirty="0"/>
              <a:t> </a:t>
            </a:r>
            <a:r>
              <a:rPr lang="en-US" dirty="0" err="1"/>
              <a:t>blir</a:t>
            </a:r>
            <a:r>
              <a:rPr lang="en-US" dirty="0"/>
              <a:t> </a:t>
            </a:r>
            <a:r>
              <a:rPr lang="en-US" dirty="0" err="1"/>
              <a:t>kollimert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stråle</a:t>
            </a:r>
            <a:endParaRPr lang="en-US" dirty="0"/>
          </a:p>
          <a:p>
            <a:r>
              <a:rPr lang="en-US" dirty="0" err="1"/>
              <a:t>Sølvatomet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et permanent </a:t>
            </a:r>
            <a:r>
              <a:rPr lang="en-US" dirty="0" err="1"/>
              <a:t>magnetisk</a:t>
            </a:r>
            <a:r>
              <a:rPr lang="en-US" dirty="0"/>
              <a:t> moment (</a:t>
            </a:r>
            <a:r>
              <a:rPr lang="en-US" dirty="0" err="1"/>
              <a:t>uparet</a:t>
            </a:r>
            <a:r>
              <a:rPr lang="en-US" dirty="0"/>
              <a:t> </a:t>
            </a:r>
            <a:r>
              <a:rPr lang="en-US" dirty="0" err="1"/>
              <a:t>elektorn</a:t>
            </a:r>
            <a:r>
              <a:rPr lang="en-US" dirty="0"/>
              <a:t>)</a:t>
            </a:r>
          </a:p>
          <a:p>
            <a:r>
              <a:rPr lang="en-US" dirty="0" err="1"/>
              <a:t>Vekselvirker</a:t>
            </a:r>
            <a:r>
              <a:rPr lang="en-US" dirty="0"/>
              <a:t> med </a:t>
            </a:r>
            <a:r>
              <a:rPr lang="en-US" dirty="0" err="1"/>
              <a:t>magnetfeltet</a:t>
            </a:r>
            <a:r>
              <a:rPr lang="en-US" dirty="0"/>
              <a:t>, to </a:t>
            </a:r>
            <a:r>
              <a:rPr lang="en-US" dirty="0" err="1"/>
              <a:t>diskrete</a:t>
            </a:r>
            <a:r>
              <a:rPr lang="en-US" dirty="0"/>
              <a:t> “</a:t>
            </a:r>
            <a:r>
              <a:rPr lang="en-US" dirty="0" err="1"/>
              <a:t>understråler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To </a:t>
            </a:r>
            <a:r>
              <a:rPr lang="en-US" dirty="0" err="1"/>
              <a:t>verdier</a:t>
            </a:r>
            <a:r>
              <a:rPr lang="en-US" dirty="0"/>
              <a:t> for z-</a:t>
            </a:r>
            <a:r>
              <a:rPr lang="en-US" dirty="0" err="1"/>
              <a:t>komponent</a:t>
            </a:r>
            <a:r>
              <a:rPr lang="en-US" dirty="0"/>
              <a:t> av </a:t>
            </a:r>
            <a:r>
              <a:rPr lang="en-US" dirty="0" err="1"/>
              <a:t>magnetisk</a:t>
            </a:r>
            <a:r>
              <a:rPr lang="en-US" dirty="0"/>
              <a:t> moment!</a:t>
            </a:r>
          </a:p>
          <a:p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ville</a:t>
            </a:r>
            <a:r>
              <a:rPr lang="en-US" dirty="0"/>
              <a:t> vi </a:t>
            </a:r>
            <a:r>
              <a:rPr lang="en-US" dirty="0" err="1"/>
              <a:t>forvente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“</a:t>
            </a:r>
            <a:r>
              <a:rPr lang="en-US" dirty="0" err="1"/>
              <a:t>vifte</a:t>
            </a:r>
            <a:r>
              <a:rPr lang="en-US" dirty="0"/>
              <a:t>”, </a:t>
            </a:r>
            <a:r>
              <a:rPr lang="en-US" dirty="0" err="1"/>
              <a:t>siden</a:t>
            </a:r>
            <a:r>
              <a:rPr lang="en-US" dirty="0"/>
              <a:t> z-</a:t>
            </a:r>
            <a:r>
              <a:rPr lang="en-US" dirty="0" err="1"/>
              <a:t>komponenten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magnetisk</a:t>
            </a:r>
            <a:r>
              <a:rPr lang="en-US" dirty="0"/>
              <a:t> moment </a:t>
            </a:r>
            <a:r>
              <a:rPr lang="en-US" dirty="0" err="1"/>
              <a:t>kan</a:t>
            </a:r>
            <a:r>
              <a:rPr lang="en-US" dirty="0"/>
              <a:t> ta </a:t>
            </a:r>
            <a:r>
              <a:rPr lang="en-US" dirty="0" err="1"/>
              <a:t>kontinuerlige</a:t>
            </a:r>
            <a:r>
              <a:rPr lang="en-US" dirty="0"/>
              <a:t> </a:t>
            </a:r>
            <a:r>
              <a:rPr lang="en-US" dirty="0" err="1"/>
              <a:t>verdier</a:t>
            </a:r>
            <a:endParaRPr lang="en-US" dirty="0"/>
          </a:p>
        </p:txBody>
      </p:sp>
      <p:pic>
        <p:nvPicPr>
          <p:cNvPr id="5" name="Picture 4" descr="A diagram of a rectangular object&#10;&#10;Description automatically generated">
            <a:extLst>
              <a:ext uri="{FF2B5EF4-FFF2-40B4-BE49-F238E27FC236}">
                <a16:creationId xmlns:a16="http://schemas.microsoft.com/office/drawing/2014/main" id="{9AB22D53-6C86-BE99-99B0-77D4CA588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66" y="4065398"/>
            <a:ext cx="11913434" cy="263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5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60C18-809D-3B17-AA10-8527D524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Tolkning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CCCD-9561-6089-C150-BE3A333A10C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Det er 2 </a:t>
            </a:r>
            <a:r>
              <a:rPr lang="en-US" dirty="0" err="1"/>
              <a:t>diskrete</a:t>
            </a:r>
            <a:r>
              <a:rPr lang="en-US" dirty="0"/>
              <a:t> </a:t>
            </a:r>
            <a:r>
              <a:rPr lang="en-US" dirty="0" err="1"/>
              <a:t>verdier</a:t>
            </a:r>
            <a:r>
              <a:rPr lang="en-US" dirty="0"/>
              <a:t> for z-</a:t>
            </a:r>
            <a:r>
              <a:rPr lang="en-US" dirty="0" err="1"/>
              <a:t>komponent</a:t>
            </a:r>
            <a:r>
              <a:rPr lang="en-US" dirty="0"/>
              <a:t> av </a:t>
            </a:r>
            <a:r>
              <a:rPr lang="en-US" dirty="0" err="1"/>
              <a:t>magnetisk</a:t>
            </a:r>
            <a:r>
              <a:rPr lang="en-US" dirty="0"/>
              <a:t> moment</a:t>
            </a:r>
          </a:p>
          <a:p>
            <a:pPr lvl="1"/>
            <a:r>
              <a:rPr lang="en-US" dirty="0" err="1"/>
              <a:t>Egenfunksjoner</a:t>
            </a:r>
            <a:r>
              <a:rPr lang="en-US" dirty="0"/>
              <a:t>: 𝛼 </a:t>
            </a:r>
            <a:r>
              <a:rPr lang="en-US" dirty="0" err="1"/>
              <a:t>og</a:t>
            </a:r>
            <a:r>
              <a:rPr lang="en-US" dirty="0"/>
              <a:t> 𝛽 . </a:t>
            </a:r>
            <a:r>
              <a:rPr lang="en-US" dirty="0" err="1"/>
              <a:t>Ett</a:t>
            </a:r>
            <a:r>
              <a:rPr lang="en-US" dirty="0"/>
              <a:t> Ag-atom </a:t>
            </a:r>
            <a:r>
              <a:rPr lang="en-US" dirty="0" err="1"/>
              <a:t>har</a:t>
            </a:r>
            <a:r>
              <a:rPr lang="en-US" dirty="0"/>
              <a:t> da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skjematisk</a:t>
            </a:r>
            <a:r>
              <a:rPr lang="en-US" dirty="0"/>
              <a:t> </a:t>
            </a:r>
            <a:r>
              <a:rPr lang="en-US" dirty="0" err="1"/>
              <a:t>bølgefunksjon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Ved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måle</a:t>
            </a:r>
            <a:r>
              <a:rPr lang="en-US" dirty="0"/>
              <a:t> </a:t>
            </a:r>
            <a:r>
              <a:rPr lang="en-US" dirty="0" err="1"/>
              <a:t>intensiteten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strålene</a:t>
            </a:r>
            <a:r>
              <a:rPr lang="en-US" dirty="0"/>
              <a:t> </a:t>
            </a:r>
            <a:r>
              <a:rPr lang="en-US" dirty="0" err="1"/>
              <a:t>finner</a:t>
            </a:r>
            <a:r>
              <a:rPr lang="en-US" dirty="0"/>
              <a:t> man at de er like </a:t>
            </a:r>
            <a:r>
              <a:rPr lang="en-US" dirty="0" err="1"/>
              <a:t>sterke</a:t>
            </a:r>
            <a:r>
              <a:rPr lang="en-US" dirty="0"/>
              <a:t>. </a:t>
            </a:r>
            <a:r>
              <a:rPr lang="en-US" dirty="0" err="1"/>
              <a:t>Så</a:t>
            </a:r>
            <a:r>
              <a:rPr lang="en-US" dirty="0"/>
              <a:t>, </a:t>
            </a:r>
            <a:r>
              <a:rPr lang="en-US" dirty="0" err="1"/>
              <a:t>siden</a:t>
            </a:r>
            <a:r>
              <a:rPr lang="en-US" dirty="0"/>
              <a:t> det er mange </a:t>
            </a:r>
            <a:r>
              <a:rPr lang="en-US" dirty="0" err="1"/>
              <a:t>atomer</a:t>
            </a:r>
            <a:r>
              <a:rPr lang="en-US" dirty="0"/>
              <a:t>, </a:t>
            </a:r>
            <a:r>
              <a:rPr lang="en-US" dirty="0" err="1"/>
              <a:t>har</a:t>
            </a:r>
            <a:r>
              <a:rPr lang="en-US" dirty="0"/>
              <a:t> vi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EE49F-4FC2-E32E-5BF4-AA1F78622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314" y="2219276"/>
            <a:ext cx="4368800" cy="39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22F5F5-CA6C-7F1B-B799-55CC97C47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3251200"/>
            <a:ext cx="3759200" cy="35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F95CB7-E3B3-CF9A-9052-9D64D511B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359" y="4610451"/>
            <a:ext cx="49022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48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5F6A87B3-3965-2D4B-D60D-1B7A4C2CF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5" y="1705711"/>
            <a:ext cx="9791113" cy="48628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B561D9-DE81-A34D-B61A-FBB543F9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Hva</a:t>
            </a:r>
            <a:r>
              <a:rPr lang="en-US" dirty="0"/>
              <a:t> med x </a:t>
            </a:r>
            <a:r>
              <a:rPr lang="en-US" dirty="0" err="1"/>
              <a:t>og</a:t>
            </a:r>
            <a:r>
              <a:rPr lang="en-US" dirty="0"/>
              <a:t> y-</a:t>
            </a:r>
            <a:r>
              <a:rPr lang="en-US" dirty="0" err="1"/>
              <a:t>komponenter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55764-AA80-33D0-C120-2E767D94F2C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Vi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gjenta</a:t>
            </a:r>
            <a:r>
              <a:rPr lang="en-US" dirty="0"/>
              <a:t> </a:t>
            </a:r>
            <a:r>
              <a:rPr lang="en-US" dirty="0" err="1"/>
              <a:t>ved</a:t>
            </a:r>
            <a:r>
              <a:rPr lang="en-US" dirty="0"/>
              <a:t>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splitte</a:t>
            </a:r>
            <a:r>
              <a:rPr lang="en-US" dirty="0"/>
              <a:t> 1 </a:t>
            </a:r>
            <a:r>
              <a:rPr lang="en-US" dirty="0" err="1"/>
              <a:t>stråle</a:t>
            </a:r>
            <a:r>
              <a:rPr lang="en-US" dirty="0"/>
              <a:t>, men </a:t>
            </a:r>
            <a:r>
              <a:rPr lang="en-US" dirty="0" err="1"/>
              <a:t>i</a:t>
            </a:r>
            <a:r>
              <a:rPr lang="en-US" dirty="0"/>
              <a:t> x-</a:t>
            </a:r>
            <a:r>
              <a:rPr lang="en-US" dirty="0" err="1"/>
              <a:t>retning</a:t>
            </a:r>
            <a:endParaRPr lang="en-US" dirty="0"/>
          </a:p>
          <a:p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tilbake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z-</a:t>
            </a:r>
            <a:r>
              <a:rPr lang="en-US" dirty="0" err="1"/>
              <a:t>retning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konkludere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Magnetmoment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z </a:t>
            </a:r>
            <a:r>
              <a:rPr lang="en-US" dirty="0" err="1"/>
              <a:t>og</a:t>
            </a:r>
            <a:r>
              <a:rPr lang="en-US" dirty="0"/>
              <a:t> x-</a:t>
            </a:r>
            <a:r>
              <a:rPr lang="en-US" dirty="0" err="1"/>
              <a:t>retning</a:t>
            </a:r>
            <a:r>
              <a:rPr lang="en-US" dirty="0"/>
              <a:t> </a:t>
            </a:r>
            <a:r>
              <a:rPr lang="en-US" dirty="0" err="1"/>
              <a:t>kommuterer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!</a:t>
            </a:r>
          </a:p>
          <a:p>
            <a:pPr lvl="1"/>
            <a:r>
              <a:rPr lang="en-US" dirty="0" err="1"/>
              <a:t>Hvorfor</a:t>
            </a:r>
            <a:r>
              <a:rPr lang="en-US" dirty="0"/>
              <a:t>? Vi </a:t>
            </a:r>
            <a:r>
              <a:rPr lang="en-US" dirty="0" err="1"/>
              <a:t>observerer</a:t>
            </a:r>
            <a:r>
              <a:rPr lang="en-US" dirty="0"/>
              <a:t> 2 </a:t>
            </a:r>
            <a:r>
              <a:rPr lang="en-US" dirty="0" err="1"/>
              <a:t>stråler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1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siste</a:t>
            </a:r>
            <a:r>
              <a:rPr lang="en-US" dirty="0"/>
              <a:t> </a:t>
            </a:r>
            <a:r>
              <a:rPr lang="en-US" dirty="0" err="1"/>
              <a:t>steg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970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D922-20CA-C65C-1BC7-02AC66ABD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lite NB – den </a:t>
            </a:r>
            <a:r>
              <a:rPr lang="en-US" dirty="0" err="1"/>
              <a:t>egentlige</a:t>
            </a:r>
            <a:r>
              <a:rPr lang="en-US" dirty="0"/>
              <a:t> </a:t>
            </a:r>
            <a:r>
              <a:rPr lang="en-US" dirty="0" err="1"/>
              <a:t>bølgefunksjonen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02D2C-8AA5-8086-F67B-DCA7A3AFDACC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eksempelet</a:t>
            </a:r>
            <a:r>
              <a:rPr lang="en-US" dirty="0"/>
              <a:t> </a:t>
            </a:r>
            <a:r>
              <a:rPr lang="en-US" dirty="0" err="1"/>
              <a:t>sier</a:t>
            </a:r>
            <a:r>
              <a:rPr lang="en-US" dirty="0"/>
              <a:t> vi at </a:t>
            </a:r>
            <a:r>
              <a:rPr lang="en-US" dirty="0" err="1"/>
              <a:t>bølgefunksjonen</a:t>
            </a:r>
            <a:r>
              <a:rPr lang="en-US" dirty="0"/>
              <a:t> “er” alpha </a:t>
            </a:r>
            <a:r>
              <a:rPr lang="en-US" dirty="0" err="1"/>
              <a:t>eller</a:t>
            </a:r>
            <a:r>
              <a:rPr lang="en-US" dirty="0"/>
              <a:t> beta</a:t>
            </a:r>
          </a:p>
          <a:p>
            <a:r>
              <a:rPr lang="en-US" dirty="0"/>
              <a:t>Dette er ”</a:t>
            </a:r>
            <a:r>
              <a:rPr lang="en-US" dirty="0" err="1"/>
              <a:t>spinn</a:t>
            </a:r>
            <a:r>
              <a:rPr lang="en-US" dirty="0"/>
              <a:t> </a:t>
            </a:r>
            <a:r>
              <a:rPr lang="en-US" dirty="0" err="1"/>
              <a:t>opp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ned</a:t>
            </a:r>
            <a:r>
              <a:rPr lang="en-US" dirty="0"/>
              <a:t>”</a:t>
            </a:r>
          </a:p>
          <a:p>
            <a:r>
              <a:rPr lang="en-US" dirty="0"/>
              <a:t>Rom-</a:t>
            </a:r>
            <a:r>
              <a:rPr lang="en-US" dirty="0" err="1"/>
              <a:t>avhengigheten</a:t>
            </a:r>
            <a:r>
              <a:rPr lang="en-US" dirty="0"/>
              <a:t> var </a:t>
            </a:r>
            <a:r>
              <a:rPr lang="en-US" dirty="0" err="1"/>
              <a:t>underslått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beskrivelsen</a:t>
            </a:r>
            <a:endParaRPr lang="en-US" dirty="0"/>
          </a:p>
          <a:p>
            <a:r>
              <a:rPr lang="en-US" dirty="0" err="1"/>
              <a:t>Kvantetilstanden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egentlig</a:t>
            </a:r>
            <a:r>
              <a:rPr lang="en-US" dirty="0"/>
              <a:t> 2 </a:t>
            </a:r>
            <a:r>
              <a:rPr lang="en-US" dirty="0" err="1"/>
              <a:t>komponenter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Mer om </a:t>
            </a:r>
            <a:r>
              <a:rPr lang="en-US" dirty="0" err="1"/>
              <a:t>dette</a:t>
            </a:r>
            <a:r>
              <a:rPr lang="en-US" dirty="0"/>
              <a:t> </a:t>
            </a:r>
            <a:r>
              <a:rPr lang="en-US" dirty="0" err="1"/>
              <a:t>senere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kurset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906A9-84BD-27BC-FA8F-30F3476B7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0" y="3581535"/>
            <a:ext cx="2552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44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73EA-DAE8-10DB-B26C-B0CA7CD93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Stern </a:t>
            </a:r>
            <a:r>
              <a:rPr lang="en-US" dirty="0" err="1"/>
              <a:t>og</a:t>
            </a:r>
            <a:r>
              <a:rPr lang="en-US" dirty="0"/>
              <a:t> Gerlach var </a:t>
            </a:r>
            <a:r>
              <a:rPr lang="en-US" dirty="0" err="1"/>
              <a:t>ivrige</a:t>
            </a:r>
            <a:r>
              <a:rPr lang="en-US" dirty="0"/>
              <a:t> </a:t>
            </a:r>
            <a:r>
              <a:rPr lang="en-US" dirty="0" err="1"/>
              <a:t>røykere</a:t>
            </a:r>
            <a:r>
              <a:rPr lang="en-US" dirty="0"/>
              <a:t> av </a:t>
            </a:r>
            <a:r>
              <a:rPr lang="en-US" dirty="0" err="1"/>
              <a:t>billige</a:t>
            </a:r>
            <a:r>
              <a:rPr lang="en-US" dirty="0"/>
              <a:t> </a:t>
            </a:r>
            <a:r>
              <a:rPr lang="en-US" dirty="0" err="1"/>
              <a:t>sigarer</a:t>
            </a:r>
            <a:r>
              <a:rPr lang="en-US" dirty="0"/>
              <a:t> med </a:t>
            </a:r>
            <a:r>
              <a:rPr lang="en-US" dirty="0" err="1"/>
              <a:t>mye</a:t>
            </a:r>
            <a:r>
              <a:rPr lang="en-US" dirty="0"/>
              <a:t> </a:t>
            </a:r>
            <a:r>
              <a:rPr lang="en-US" dirty="0" err="1"/>
              <a:t>svovel</a:t>
            </a:r>
            <a:r>
              <a:rPr lang="en-US" dirty="0"/>
              <a:t> 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3058A-06D1-60F5-EC8C-6A78EA25870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5100109" cy="4975236"/>
          </a:xfrm>
        </p:spPr>
        <p:txBody>
          <a:bodyPr/>
          <a:lstStyle/>
          <a:p>
            <a:r>
              <a:rPr lang="en-US" dirty="0"/>
              <a:t>Ag-</a:t>
            </a:r>
            <a:r>
              <a:rPr lang="en-US" dirty="0" err="1"/>
              <a:t>atomene</a:t>
            </a:r>
            <a:r>
              <a:rPr lang="en-US" dirty="0"/>
              <a:t> </a:t>
            </a:r>
            <a:r>
              <a:rPr lang="en-US" dirty="0" err="1"/>
              <a:t>avsattes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glassplate</a:t>
            </a:r>
            <a:endParaRPr lang="en-US" dirty="0"/>
          </a:p>
          <a:p>
            <a:r>
              <a:rPr lang="en-US" dirty="0"/>
              <a:t>Men </a:t>
            </a:r>
            <a:r>
              <a:rPr lang="en-US" dirty="0" err="1"/>
              <a:t>veldig</a:t>
            </a:r>
            <a:r>
              <a:rPr lang="en-US" dirty="0"/>
              <a:t> </a:t>
            </a:r>
            <a:r>
              <a:rPr lang="en-US" dirty="0" err="1"/>
              <a:t>få</a:t>
            </a:r>
            <a:r>
              <a:rPr lang="en-US" dirty="0"/>
              <a:t> </a:t>
            </a:r>
            <a:r>
              <a:rPr lang="en-US" dirty="0" err="1"/>
              <a:t>atomer</a:t>
            </a:r>
            <a:r>
              <a:rPr lang="en-US" dirty="0"/>
              <a:t> ...</a:t>
            </a:r>
          </a:p>
          <a:p>
            <a:r>
              <a:rPr lang="en-US" dirty="0" err="1"/>
              <a:t>Reaksjon</a:t>
            </a:r>
            <a:r>
              <a:rPr lang="en-US" dirty="0"/>
              <a:t> med </a:t>
            </a:r>
            <a:r>
              <a:rPr lang="en-US" dirty="0" err="1"/>
              <a:t>svovel</a:t>
            </a:r>
            <a:r>
              <a:rPr lang="en-US" dirty="0"/>
              <a:t>, Ag</a:t>
            </a:r>
            <a:r>
              <a:rPr lang="en-US" baseline="-25000" dirty="0"/>
              <a:t>2</a:t>
            </a:r>
            <a:r>
              <a:rPr lang="en-US" dirty="0"/>
              <a:t>S, </a:t>
            </a:r>
            <a:r>
              <a:rPr lang="en-US" dirty="0" err="1"/>
              <a:t>lett</a:t>
            </a:r>
            <a:r>
              <a:rPr lang="en-US" dirty="0"/>
              <a:t> </a:t>
            </a:r>
            <a:r>
              <a:rPr lang="en-US" dirty="0" err="1"/>
              <a:t>synlig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1E2B37-CDB1-853A-3217-11BB2B427120}"/>
              </a:ext>
            </a:extLst>
          </p:cNvPr>
          <p:cNvSpPr txBox="1"/>
          <p:nvPr/>
        </p:nvSpPr>
        <p:spPr>
          <a:xfrm>
            <a:off x="6095999" y="6027003"/>
            <a:ext cx="5715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Fra: Friedrich </a:t>
            </a:r>
            <a:r>
              <a:rPr lang="en-US" sz="2400" dirty="0" err="1"/>
              <a:t>og</a:t>
            </a:r>
            <a:r>
              <a:rPr lang="en-US" sz="2400" dirty="0"/>
              <a:t> </a:t>
            </a:r>
            <a:r>
              <a:rPr lang="en-US" sz="2400" dirty="0" err="1"/>
              <a:t>Herschbach</a:t>
            </a:r>
            <a:r>
              <a:rPr lang="en-US" sz="2400" dirty="0"/>
              <a:t>, </a:t>
            </a:r>
            <a:r>
              <a:rPr lang="en-US" sz="2400" i="1" dirty="0"/>
              <a:t>Physics Today</a:t>
            </a:r>
            <a:r>
              <a:rPr lang="en-US" sz="2400" dirty="0"/>
              <a:t> </a:t>
            </a:r>
            <a:r>
              <a:rPr lang="en-US" sz="2400" b="1" dirty="0"/>
              <a:t>56</a:t>
            </a:r>
            <a:r>
              <a:rPr lang="en-US" sz="2400" dirty="0"/>
              <a:t> (12), 53–59 (2003);</a:t>
            </a:r>
          </a:p>
        </p:txBody>
      </p:sp>
      <p:pic>
        <p:nvPicPr>
          <p:cNvPr id="6" name="New picture">
            <a:extLst>
              <a:ext uri="{FF2B5EF4-FFF2-40B4-BE49-F238E27FC236}">
                <a16:creationId xmlns:a16="http://schemas.microsoft.com/office/drawing/2014/main" id="{050EEDD4-4CF1-04EF-ED31-09F028EB22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466" y="1083366"/>
            <a:ext cx="6024365" cy="419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490C20-29D4-6432-1EDE-B8357E1458AC}"/>
              </a:ext>
            </a:extLst>
          </p:cNvPr>
          <p:cNvSpPr txBox="1"/>
          <p:nvPr/>
        </p:nvSpPr>
        <p:spPr>
          <a:xfrm>
            <a:off x="5941732" y="5312969"/>
            <a:ext cx="5715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Otto Stern (1888–1969)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350403-1546-C4EA-C957-E92C4D44F49A}"/>
              </a:ext>
            </a:extLst>
          </p:cNvPr>
          <p:cNvCxnSpPr/>
          <p:nvPr/>
        </p:nvCxnSpPr>
        <p:spPr>
          <a:xfrm flipV="1">
            <a:off x="9467557" y="2504049"/>
            <a:ext cx="1491175" cy="1371851"/>
          </a:xfrm>
          <a:prstGeom prst="straightConnector1">
            <a:avLst/>
          </a:prstGeom>
          <a:ln w="3810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4" descr="A close-up of a paper with text&#10;&#10;Description automatically generated">
            <a:extLst>
              <a:ext uri="{FF2B5EF4-FFF2-40B4-BE49-F238E27FC236}">
                <a16:creationId xmlns:a16="http://schemas.microsoft.com/office/drawing/2014/main" id="{60A9BAF9-BEC6-DE41-2DC2-50408C0FC5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0" t="7838" b="7559"/>
          <a:stretch/>
        </p:blipFill>
        <p:spPr>
          <a:xfrm>
            <a:off x="687357" y="3679704"/>
            <a:ext cx="4247010" cy="254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17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101A2761-2177-7417-A48F-A43923CDF9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7617C7C8-80FB-C258-2EBB-1C07428C6A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BED3193-B9FC-C119-6D9E-94A60B0CF0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Heisenberg </a:t>
            </a:r>
            <a:r>
              <a:rPr lang="en-US" dirty="0" err="1"/>
              <a:t>uskarphetrsrelasjon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C450ADA-44A5-95A9-A650-BBC588B9F5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09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F90B-5445-F88D-BB11-CD209428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1934142"/>
          </a:xfrm>
        </p:spPr>
        <p:txBody>
          <a:bodyPr/>
          <a:lstStyle/>
          <a:p>
            <a:r>
              <a:rPr lang="en-US" dirty="0" err="1"/>
              <a:t>Planbølge</a:t>
            </a:r>
            <a:r>
              <a:rPr lang="en-US" dirty="0"/>
              <a:t> – et </a:t>
            </a:r>
            <a:r>
              <a:rPr lang="en-US" dirty="0" err="1"/>
              <a:t>ekstremt</a:t>
            </a:r>
            <a:r>
              <a:rPr lang="en-US" dirty="0"/>
              <a:t> </a:t>
            </a:r>
            <a:r>
              <a:rPr lang="en-US" dirty="0" err="1"/>
              <a:t>eksempel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34430-A368-A498-D6D7-42B49BE43E4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Planbølger</a:t>
            </a:r>
            <a:r>
              <a:rPr lang="en-US" dirty="0"/>
              <a:t>:</a:t>
            </a:r>
          </a:p>
          <a:p>
            <a:r>
              <a:rPr lang="en-US" dirty="0" err="1"/>
              <a:t>Egenfunksjon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bevegelsesmengde</a:t>
            </a:r>
            <a:r>
              <a:rPr lang="en-US" dirty="0"/>
              <a:t> </a:t>
            </a:r>
            <a:r>
              <a:rPr lang="en-US" i="1" dirty="0" err="1"/>
              <a:t>p</a:t>
            </a:r>
            <a:r>
              <a:rPr lang="en-US" i="1" baseline="-25000" dirty="0" err="1"/>
              <a:t>x</a:t>
            </a:r>
            <a:endParaRPr lang="en-US" i="1" dirty="0"/>
          </a:p>
          <a:p>
            <a:r>
              <a:rPr lang="en-US" dirty="0" err="1"/>
              <a:t>Sannsyblighetstettet</a:t>
            </a:r>
            <a:r>
              <a:rPr lang="en-US" dirty="0"/>
              <a:t> uniform – </a:t>
            </a:r>
            <a:r>
              <a:rPr lang="en-US" dirty="0" err="1"/>
              <a:t>ubestemt</a:t>
            </a:r>
            <a:r>
              <a:rPr lang="en-US" dirty="0"/>
              <a:t> </a:t>
            </a:r>
            <a:r>
              <a:rPr lang="en-US" dirty="0" err="1"/>
              <a:t>posisjon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47BA5-73D3-BEEC-6C83-4585ED68A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200" y="1083366"/>
            <a:ext cx="2451100" cy="368300"/>
          </a:xfrm>
          <a:prstGeom prst="rect">
            <a:avLst/>
          </a:prstGeom>
        </p:spPr>
      </p:pic>
      <p:pic>
        <p:nvPicPr>
          <p:cNvPr id="8" name="free_particle_wave">
            <a:hlinkClick r:id="" action="ppaction://media"/>
            <a:extLst>
              <a:ext uri="{FF2B5EF4-FFF2-40B4-BE49-F238E27FC236}">
                <a16:creationId xmlns:a16="http://schemas.microsoft.com/office/drawing/2014/main" id="{3271295C-3C0A-5BF1-A9EA-D2CBDDFD09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632056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9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B8DF7-0339-6AE4-52D1-4436D3C5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Superponering</a:t>
            </a:r>
            <a:r>
              <a:rPr lang="en-US" dirty="0"/>
              <a:t> av </a:t>
            </a:r>
            <a:r>
              <a:rPr lang="en-US" dirty="0" err="1"/>
              <a:t>flere</a:t>
            </a:r>
            <a:r>
              <a:rPr lang="en-US" dirty="0"/>
              <a:t> </a:t>
            </a:r>
            <a:r>
              <a:rPr lang="en-US" dirty="0" err="1"/>
              <a:t>planbølger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1D6BBD-966F-F777-7287-576DB5C736D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Fra </a:t>
            </a:r>
            <a:r>
              <a:rPr lang="en-US" dirty="0" err="1"/>
              <a:t>boka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Dette er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lenger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egenfunksjon</a:t>
            </a:r>
            <a:r>
              <a:rPr lang="en-US" dirty="0"/>
              <a:t> for </a:t>
            </a:r>
            <a:r>
              <a:rPr lang="en-US" i="1" dirty="0" err="1"/>
              <a:t>p</a:t>
            </a:r>
            <a:r>
              <a:rPr lang="en-US" i="1" baseline="-25000" dirty="0" err="1"/>
              <a:t>x</a:t>
            </a:r>
            <a:r>
              <a:rPr lang="en-US" i="1" dirty="0"/>
              <a:t>.</a:t>
            </a:r>
          </a:p>
          <a:p>
            <a:r>
              <a:rPr lang="en-US" dirty="0"/>
              <a:t>Det er heller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egenfunksjon</a:t>
            </a:r>
            <a:r>
              <a:rPr lang="en-US" dirty="0"/>
              <a:t> for </a:t>
            </a:r>
            <a:r>
              <a:rPr lang="en-US" i="1" dirty="0"/>
              <a:t>x. (Se </a:t>
            </a:r>
            <a:r>
              <a:rPr lang="en-US" i="1" dirty="0" err="1"/>
              <a:t>neste</a:t>
            </a:r>
            <a:r>
              <a:rPr lang="en-US" i="1" dirty="0"/>
              <a:t> slide!)</a:t>
            </a:r>
          </a:p>
          <a:p>
            <a:r>
              <a:rPr lang="en-US" dirty="0" err="1"/>
              <a:t>Spredning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bevegelsesmengde</a:t>
            </a:r>
            <a:r>
              <a:rPr lang="en-US" dirty="0"/>
              <a:t> er</a:t>
            </a:r>
          </a:p>
          <a:p>
            <a:r>
              <a:rPr lang="en-US" dirty="0" err="1"/>
              <a:t>Inspeksjon</a:t>
            </a:r>
            <a:r>
              <a:rPr lang="en-US" dirty="0"/>
              <a:t> </a:t>
            </a:r>
            <a:r>
              <a:rPr lang="en-US" dirty="0" err="1"/>
              <a:t>viser</a:t>
            </a:r>
            <a:r>
              <a:rPr lang="en-US" dirty="0"/>
              <a:t> at </a:t>
            </a:r>
            <a:r>
              <a:rPr lang="en-US" dirty="0" err="1"/>
              <a:t>spredning</a:t>
            </a:r>
            <a:r>
              <a:rPr lang="en-US" dirty="0"/>
              <a:t> av </a:t>
            </a:r>
            <a:r>
              <a:rPr lang="en-US" dirty="0" err="1"/>
              <a:t>posisjon</a:t>
            </a:r>
            <a:r>
              <a:rPr lang="en-US" dirty="0"/>
              <a:t> er </a:t>
            </a:r>
            <a:r>
              <a:rPr lang="en-US" dirty="0" err="1"/>
              <a:t>betraktelig</a:t>
            </a:r>
            <a:r>
              <a:rPr lang="en-US" dirty="0"/>
              <a:t> </a:t>
            </a:r>
            <a:r>
              <a:rPr lang="en-US" dirty="0" err="1"/>
              <a:t>mindre</a:t>
            </a:r>
            <a:r>
              <a:rPr lang="en-US" dirty="0"/>
              <a:t> </a:t>
            </a:r>
            <a:r>
              <a:rPr lang="en-US" dirty="0" err="1"/>
              <a:t>enn</a:t>
            </a:r>
            <a:r>
              <a:rPr lang="en-US" dirty="0"/>
              <a:t> </a:t>
            </a:r>
            <a:r>
              <a:rPr lang="en-US" dirty="0" err="1"/>
              <a:t>før</a:t>
            </a:r>
            <a:r>
              <a:rPr lang="en-US" dirty="0"/>
              <a:t> (</a:t>
            </a:r>
            <a:r>
              <a:rPr lang="en-US" dirty="0" err="1"/>
              <a:t>som</a:t>
            </a:r>
            <a:r>
              <a:rPr lang="en-US" dirty="0"/>
              <a:t> var </a:t>
            </a:r>
            <a:r>
              <a:rPr lang="en-US" dirty="0" err="1"/>
              <a:t>uendelig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50FF901-5C0A-B9B9-0177-DBE072F4E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73" y="1626503"/>
            <a:ext cx="9563100" cy="11303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4A7C557-9BC8-4139-BDB5-C99783C46BB3}"/>
              </a:ext>
            </a:extLst>
          </p:cNvPr>
          <p:cNvGrpSpPr/>
          <p:nvPr/>
        </p:nvGrpSpPr>
        <p:grpSpPr>
          <a:xfrm>
            <a:off x="4420800" y="1769400"/>
            <a:ext cx="263160" cy="209520"/>
            <a:chOff x="4420800" y="1769400"/>
            <a:chExt cx="263160" cy="20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8E7F244-3010-8A71-A7AC-EEA9F7A2095F}"/>
                    </a:ext>
                  </a:extLst>
                </p14:cNvPr>
                <p14:cNvContentPartPr/>
                <p14:nvPr/>
              </p14:nvContentPartPr>
              <p14:xfrm>
                <a:off x="4420800" y="1769400"/>
                <a:ext cx="223920" cy="209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8E7F244-3010-8A71-A7AC-EEA9F7A2095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02800" y="1751760"/>
                  <a:ext cx="259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FA74019-85B1-18B5-557E-5D6E27898758}"/>
                    </a:ext>
                  </a:extLst>
                </p14:cNvPr>
                <p14:cNvContentPartPr/>
                <p14:nvPr/>
              </p14:nvContentPartPr>
              <p14:xfrm>
                <a:off x="4566960" y="1853640"/>
                <a:ext cx="117000" cy="93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FA74019-85B1-18B5-557E-5D6E278987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48960" y="1835640"/>
                  <a:ext cx="15264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8D8FDA-308B-5518-DFF9-E285C15B0010}"/>
              </a:ext>
            </a:extLst>
          </p:cNvPr>
          <p:cNvGrpSpPr/>
          <p:nvPr/>
        </p:nvGrpSpPr>
        <p:grpSpPr>
          <a:xfrm>
            <a:off x="4717080" y="2461680"/>
            <a:ext cx="209160" cy="150840"/>
            <a:chOff x="4717080" y="2461680"/>
            <a:chExt cx="209160" cy="15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3B4407B-4B8B-7317-3932-892210B9A9D2}"/>
                    </a:ext>
                  </a:extLst>
                </p14:cNvPr>
                <p14:cNvContentPartPr/>
                <p14:nvPr/>
              </p14:nvContentPartPr>
              <p14:xfrm>
                <a:off x="4794480" y="2478600"/>
                <a:ext cx="74880" cy="133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3B4407B-4B8B-7317-3932-892210B9A9D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76840" y="2460600"/>
                  <a:ext cx="1105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8E32928-F681-F127-5A79-D30C93C791A7}"/>
                    </a:ext>
                  </a:extLst>
                </p14:cNvPr>
                <p14:cNvContentPartPr/>
                <p14:nvPr/>
              </p14:nvContentPartPr>
              <p14:xfrm>
                <a:off x="4717080" y="2461680"/>
                <a:ext cx="209160" cy="127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8E32928-F681-F127-5A79-D30C93C791A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99440" y="2444040"/>
                  <a:ext cx="244800" cy="162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AFB9727-FCEE-2B72-4108-E5D3BA62B2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6240" y="2500474"/>
            <a:ext cx="635000" cy="279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4803FD-EF89-C0CE-7E0B-DC4F6666DD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9803" y="1431330"/>
            <a:ext cx="635000" cy="279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2362F6-5253-9AD2-AAA6-7C2756775A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0550" y="4293098"/>
            <a:ext cx="850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09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8D11-3A2B-9FD2-C57D-3C7972B1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Bølgepakken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F9BC53D-529A-420C-22E9-D22FF303465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>
          <a:xfrm>
            <a:off x="431121" y="1180008"/>
            <a:ext cx="11329757" cy="5677992"/>
          </a:xfrm>
          <a:noFill/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04D1AFB-3BC3-CEFC-F561-46A896ED93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5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8D11-3A2B-9FD2-C57D-3C7972B1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Bølgepakken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F9BC53D-529A-420C-22E9-D22FF303465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>
          <a:xfrm>
            <a:off x="431121" y="1180008"/>
            <a:ext cx="11329757" cy="5677992"/>
          </a:xfrm>
          <a:noFill/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04D1AFB-3BC3-CEFC-F561-46A896ED93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04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101A2761-2177-7417-A48F-A43923CDF9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7617C7C8-80FB-C258-2EBB-1C07428C6A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BED3193-B9FC-C119-6D9E-94A60B0CF0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Kommuterende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ikke-kommuterende</a:t>
            </a:r>
            <a:br>
              <a:rPr lang="en-US" dirty="0"/>
            </a:br>
            <a:r>
              <a:rPr lang="en-US" dirty="0"/>
              <a:t>observable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C450ADA-44A5-95A9-A650-BBC588B9F5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61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8D11-3A2B-9FD2-C57D-3C7972B1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Bølgepakken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F9BC53D-529A-420C-22E9-D22FF303465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>
          <a:xfrm>
            <a:off x="431121" y="1180008"/>
            <a:ext cx="11329757" cy="5677992"/>
          </a:xfrm>
          <a:noFill/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04D1AFB-3BC3-CEFC-F561-46A896ED93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59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8D11-3A2B-9FD2-C57D-3C7972B1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Bølgepakken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F9BC53D-529A-420C-22E9-D22FF303465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>
          <a:xfrm>
            <a:off x="431121" y="1180008"/>
            <a:ext cx="11329757" cy="5677992"/>
          </a:xfrm>
          <a:noFill/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04D1AFB-3BC3-CEFC-F561-46A896ED93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68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35A5-592D-9889-FA4A-C27A6394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 ser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C137FC-659C-5614-64CB-E9778A5B138C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Superponerer</a:t>
            </a:r>
            <a:r>
              <a:rPr lang="en-US" dirty="0"/>
              <a:t> vi </a:t>
            </a:r>
            <a:r>
              <a:rPr lang="en-US" dirty="0" err="1"/>
              <a:t>planbølger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vi </a:t>
            </a:r>
            <a:r>
              <a:rPr lang="en-US" dirty="0" err="1"/>
              <a:t>lage</a:t>
            </a:r>
            <a:r>
              <a:rPr lang="en-US" dirty="0"/>
              <a:t> </a:t>
            </a:r>
            <a:r>
              <a:rPr lang="en-US" dirty="0" err="1"/>
              <a:t>lokaliserte</a:t>
            </a:r>
            <a:r>
              <a:rPr lang="en-US" dirty="0"/>
              <a:t> </a:t>
            </a:r>
            <a:r>
              <a:rPr lang="en-US" dirty="0" err="1"/>
              <a:t>funksjoner</a:t>
            </a:r>
            <a:endParaRPr lang="en-US" dirty="0"/>
          </a:p>
          <a:p>
            <a:r>
              <a:rPr lang="en-US" dirty="0"/>
              <a:t>Disse er </a:t>
            </a:r>
            <a:r>
              <a:rPr lang="en-US" dirty="0" err="1"/>
              <a:t>hverken</a:t>
            </a:r>
            <a:r>
              <a:rPr lang="en-US" dirty="0"/>
              <a:t> </a:t>
            </a:r>
            <a:r>
              <a:rPr lang="en-US" dirty="0" err="1"/>
              <a:t>egenfunksjoner</a:t>
            </a:r>
            <a:r>
              <a:rPr lang="en-US" dirty="0"/>
              <a:t> for </a:t>
            </a:r>
            <a:r>
              <a:rPr lang="en-US" i="1" dirty="0"/>
              <a:t>x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i="1" dirty="0" err="1"/>
              <a:t>p</a:t>
            </a:r>
            <a:r>
              <a:rPr lang="en-US" i="1" baseline="-25000" dirty="0" err="1"/>
              <a:t>x</a:t>
            </a:r>
            <a:endParaRPr lang="en-US" i="1" baseline="-25000" dirty="0"/>
          </a:p>
          <a:p>
            <a:endParaRPr lang="en-US" dirty="0"/>
          </a:p>
          <a:p>
            <a:r>
              <a:rPr lang="en-US" dirty="0"/>
              <a:t>MERK: </a:t>
            </a:r>
            <a:r>
              <a:rPr lang="en-US" dirty="0" err="1"/>
              <a:t>Spredning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i="1" dirty="0"/>
              <a:t>x</a:t>
            </a:r>
            <a:r>
              <a:rPr lang="en-US" dirty="0"/>
              <a:t> </a:t>
            </a:r>
            <a:r>
              <a:rPr lang="en-US" dirty="0" err="1"/>
              <a:t>minker</a:t>
            </a:r>
            <a:r>
              <a:rPr lang="en-US" dirty="0"/>
              <a:t> </a:t>
            </a:r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spredning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i="1" dirty="0"/>
              <a:t>k</a:t>
            </a:r>
            <a:r>
              <a:rPr lang="en-US" dirty="0"/>
              <a:t> </a:t>
            </a:r>
            <a:r>
              <a:rPr lang="en-US" dirty="0" err="1"/>
              <a:t>øker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600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23B4-884B-7289-F238-7ECE65DAC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Standardavvik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C8ACA-5B24-61B7-DB58-12C2670AF75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Forventningsverdi</a:t>
            </a:r>
            <a:r>
              <a:rPr lang="en-US" dirty="0"/>
              <a:t> </a:t>
            </a:r>
            <a:r>
              <a:rPr lang="en-US" dirty="0" err="1"/>
              <a:t>måler</a:t>
            </a:r>
            <a:r>
              <a:rPr lang="en-US" dirty="0"/>
              <a:t> </a:t>
            </a:r>
            <a:r>
              <a:rPr lang="en-US" dirty="0" err="1"/>
              <a:t>gjennomsnitt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Standardavvik</a:t>
            </a:r>
            <a:r>
              <a:rPr lang="en-US" dirty="0"/>
              <a:t> </a:t>
            </a:r>
            <a:r>
              <a:rPr lang="en-US" dirty="0" err="1"/>
              <a:t>måler</a:t>
            </a:r>
            <a:r>
              <a:rPr lang="en-US" dirty="0"/>
              <a:t> </a:t>
            </a:r>
            <a:r>
              <a:rPr lang="en-US" dirty="0" err="1"/>
              <a:t>usikkerhet</a:t>
            </a:r>
            <a:r>
              <a:rPr lang="en-US" dirty="0"/>
              <a:t>, </a:t>
            </a:r>
            <a:r>
              <a:rPr lang="en-US" dirty="0" err="1"/>
              <a:t>typisk</a:t>
            </a:r>
            <a:r>
              <a:rPr lang="en-US" dirty="0"/>
              <a:t> </a:t>
            </a:r>
            <a:r>
              <a:rPr lang="en-US" dirty="0" err="1"/>
              <a:t>avvik</a:t>
            </a:r>
            <a:r>
              <a:rPr lang="en-US" dirty="0"/>
              <a:t> </a:t>
            </a:r>
            <a:r>
              <a:rPr lang="en-US" dirty="0" err="1"/>
              <a:t>fra</a:t>
            </a:r>
            <a:r>
              <a:rPr lang="en-US" dirty="0"/>
              <a:t> </a:t>
            </a:r>
            <a:r>
              <a:rPr lang="en-US" dirty="0" err="1"/>
              <a:t>forventningsverdi</a:t>
            </a:r>
            <a:r>
              <a:rPr lang="en-US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F83D2-D32F-8F8A-ADE2-897DF765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340" y="1807304"/>
            <a:ext cx="5003800" cy="71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77F322-76D7-71E0-DB3B-1E69652B6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474078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C06AB9B2-ABB3-116D-8240-2A59F2691F37}"/>
              </a:ext>
            </a:extLst>
          </p:cNvPr>
          <p:cNvSpPr/>
          <p:nvPr/>
        </p:nvSpPr>
        <p:spPr>
          <a:xfrm>
            <a:off x="1631852" y="4600135"/>
            <a:ext cx="6049108" cy="1351129"/>
          </a:xfrm>
          <a:custGeom>
            <a:avLst/>
            <a:gdLst>
              <a:gd name="connsiteX0" fmla="*/ 0 w 6049108"/>
              <a:gd name="connsiteY0" fmla="*/ 1336431 h 1351129"/>
              <a:gd name="connsiteX1" fmla="*/ 576776 w 6049108"/>
              <a:gd name="connsiteY1" fmla="*/ 1350499 h 1351129"/>
              <a:gd name="connsiteX2" fmla="*/ 745588 w 6049108"/>
              <a:gd name="connsiteY2" fmla="*/ 1322363 h 1351129"/>
              <a:gd name="connsiteX3" fmla="*/ 787791 w 6049108"/>
              <a:gd name="connsiteY3" fmla="*/ 1308296 h 1351129"/>
              <a:gd name="connsiteX4" fmla="*/ 914400 w 6049108"/>
              <a:gd name="connsiteY4" fmla="*/ 1237957 h 1351129"/>
              <a:gd name="connsiteX5" fmla="*/ 956603 w 6049108"/>
              <a:gd name="connsiteY5" fmla="*/ 1223890 h 1351129"/>
              <a:gd name="connsiteX6" fmla="*/ 1012874 w 6049108"/>
              <a:gd name="connsiteY6" fmla="*/ 1195754 h 1351129"/>
              <a:gd name="connsiteX7" fmla="*/ 1491176 w 6049108"/>
              <a:gd name="connsiteY7" fmla="*/ 900333 h 1351129"/>
              <a:gd name="connsiteX8" fmla="*/ 1575582 w 6049108"/>
              <a:gd name="connsiteY8" fmla="*/ 815927 h 1351129"/>
              <a:gd name="connsiteX9" fmla="*/ 1603717 w 6049108"/>
              <a:gd name="connsiteY9" fmla="*/ 787791 h 1351129"/>
              <a:gd name="connsiteX10" fmla="*/ 1716259 w 6049108"/>
              <a:gd name="connsiteY10" fmla="*/ 689317 h 1351129"/>
              <a:gd name="connsiteX11" fmla="*/ 1758462 w 6049108"/>
              <a:gd name="connsiteY11" fmla="*/ 647114 h 1351129"/>
              <a:gd name="connsiteX12" fmla="*/ 1786597 w 6049108"/>
              <a:gd name="connsiteY12" fmla="*/ 604911 h 1351129"/>
              <a:gd name="connsiteX13" fmla="*/ 1828800 w 6049108"/>
              <a:gd name="connsiteY13" fmla="*/ 562708 h 1351129"/>
              <a:gd name="connsiteX14" fmla="*/ 1899139 w 6049108"/>
              <a:gd name="connsiteY14" fmla="*/ 464234 h 1351129"/>
              <a:gd name="connsiteX15" fmla="*/ 1941342 w 6049108"/>
              <a:gd name="connsiteY15" fmla="*/ 393896 h 1351129"/>
              <a:gd name="connsiteX16" fmla="*/ 2053883 w 6049108"/>
              <a:gd name="connsiteY16" fmla="*/ 309490 h 1351129"/>
              <a:gd name="connsiteX17" fmla="*/ 2166425 w 6049108"/>
              <a:gd name="connsiteY17" fmla="*/ 225083 h 1351129"/>
              <a:gd name="connsiteX18" fmla="*/ 2208628 w 6049108"/>
              <a:gd name="connsiteY18" fmla="*/ 196948 h 1351129"/>
              <a:gd name="connsiteX19" fmla="*/ 2321170 w 6049108"/>
              <a:gd name="connsiteY19" fmla="*/ 140677 h 1351129"/>
              <a:gd name="connsiteX20" fmla="*/ 2419643 w 6049108"/>
              <a:gd name="connsiteY20" fmla="*/ 70339 h 1351129"/>
              <a:gd name="connsiteX21" fmla="*/ 2518117 w 6049108"/>
              <a:gd name="connsiteY21" fmla="*/ 42203 h 1351129"/>
              <a:gd name="connsiteX22" fmla="*/ 2672862 w 6049108"/>
              <a:gd name="connsiteY22" fmla="*/ 0 h 1351129"/>
              <a:gd name="connsiteX23" fmla="*/ 2912013 w 6049108"/>
              <a:gd name="connsiteY23" fmla="*/ 28136 h 1351129"/>
              <a:gd name="connsiteX24" fmla="*/ 3010486 w 6049108"/>
              <a:gd name="connsiteY24" fmla="*/ 56271 h 1351129"/>
              <a:gd name="connsiteX25" fmla="*/ 3094893 w 6049108"/>
              <a:gd name="connsiteY25" fmla="*/ 70339 h 1351129"/>
              <a:gd name="connsiteX26" fmla="*/ 3179299 w 6049108"/>
              <a:gd name="connsiteY26" fmla="*/ 98474 h 1351129"/>
              <a:gd name="connsiteX27" fmla="*/ 3221502 w 6049108"/>
              <a:gd name="connsiteY27" fmla="*/ 126610 h 1351129"/>
              <a:gd name="connsiteX28" fmla="*/ 3319976 w 6049108"/>
              <a:gd name="connsiteY28" fmla="*/ 154745 h 1351129"/>
              <a:gd name="connsiteX29" fmla="*/ 3404382 w 6049108"/>
              <a:gd name="connsiteY29" fmla="*/ 196948 h 1351129"/>
              <a:gd name="connsiteX30" fmla="*/ 3488788 w 6049108"/>
              <a:gd name="connsiteY30" fmla="*/ 225083 h 1351129"/>
              <a:gd name="connsiteX31" fmla="*/ 3530991 w 6049108"/>
              <a:gd name="connsiteY31" fmla="*/ 239151 h 1351129"/>
              <a:gd name="connsiteX32" fmla="*/ 3615397 w 6049108"/>
              <a:gd name="connsiteY32" fmla="*/ 337625 h 1351129"/>
              <a:gd name="connsiteX33" fmla="*/ 3643533 w 6049108"/>
              <a:gd name="connsiteY33" fmla="*/ 393896 h 1351129"/>
              <a:gd name="connsiteX34" fmla="*/ 3685736 w 6049108"/>
              <a:gd name="connsiteY34" fmla="*/ 534573 h 1351129"/>
              <a:gd name="connsiteX35" fmla="*/ 3713871 w 6049108"/>
              <a:gd name="connsiteY35" fmla="*/ 590843 h 1351129"/>
              <a:gd name="connsiteX36" fmla="*/ 3727939 w 6049108"/>
              <a:gd name="connsiteY36" fmla="*/ 633047 h 1351129"/>
              <a:gd name="connsiteX37" fmla="*/ 3770142 w 6049108"/>
              <a:gd name="connsiteY37" fmla="*/ 689317 h 1351129"/>
              <a:gd name="connsiteX38" fmla="*/ 3840480 w 6049108"/>
              <a:gd name="connsiteY38" fmla="*/ 829994 h 1351129"/>
              <a:gd name="connsiteX39" fmla="*/ 3840480 w 6049108"/>
              <a:gd name="connsiteY39" fmla="*/ 829994 h 1351129"/>
              <a:gd name="connsiteX40" fmla="*/ 3854548 w 6049108"/>
              <a:gd name="connsiteY40" fmla="*/ 872197 h 1351129"/>
              <a:gd name="connsiteX41" fmla="*/ 3882683 w 6049108"/>
              <a:gd name="connsiteY41" fmla="*/ 900333 h 1351129"/>
              <a:gd name="connsiteX42" fmla="*/ 3924886 w 6049108"/>
              <a:gd name="connsiteY42" fmla="*/ 970671 h 1351129"/>
              <a:gd name="connsiteX43" fmla="*/ 4009293 w 6049108"/>
              <a:gd name="connsiteY43" fmla="*/ 1083213 h 1351129"/>
              <a:gd name="connsiteX44" fmla="*/ 4121834 w 6049108"/>
              <a:gd name="connsiteY44" fmla="*/ 1139483 h 1351129"/>
              <a:gd name="connsiteX45" fmla="*/ 4164037 w 6049108"/>
              <a:gd name="connsiteY45" fmla="*/ 1153551 h 1351129"/>
              <a:gd name="connsiteX46" fmla="*/ 4220308 w 6049108"/>
              <a:gd name="connsiteY46" fmla="*/ 1181687 h 1351129"/>
              <a:gd name="connsiteX47" fmla="*/ 4318782 w 6049108"/>
              <a:gd name="connsiteY47" fmla="*/ 1209822 h 1351129"/>
              <a:gd name="connsiteX48" fmla="*/ 4431323 w 6049108"/>
              <a:gd name="connsiteY48" fmla="*/ 1252025 h 1351129"/>
              <a:gd name="connsiteX49" fmla="*/ 4951828 w 6049108"/>
              <a:gd name="connsiteY49" fmla="*/ 1280160 h 1351129"/>
              <a:gd name="connsiteX50" fmla="*/ 5064370 w 6049108"/>
              <a:gd name="connsiteY50" fmla="*/ 1294228 h 1351129"/>
              <a:gd name="connsiteX51" fmla="*/ 6049108 w 6049108"/>
              <a:gd name="connsiteY51" fmla="*/ 1322363 h 1351129"/>
              <a:gd name="connsiteX0" fmla="*/ 0 w 6049108"/>
              <a:gd name="connsiteY0" fmla="*/ 1336431 h 1351129"/>
              <a:gd name="connsiteX1" fmla="*/ 576776 w 6049108"/>
              <a:gd name="connsiteY1" fmla="*/ 1350499 h 1351129"/>
              <a:gd name="connsiteX2" fmla="*/ 745588 w 6049108"/>
              <a:gd name="connsiteY2" fmla="*/ 1322363 h 1351129"/>
              <a:gd name="connsiteX3" fmla="*/ 787791 w 6049108"/>
              <a:gd name="connsiteY3" fmla="*/ 1308296 h 1351129"/>
              <a:gd name="connsiteX4" fmla="*/ 914400 w 6049108"/>
              <a:gd name="connsiteY4" fmla="*/ 1237957 h 1351129"/>
              <a:gd name="connsiteX5" fmla="*/ 956603 w 6049108"/>
              <a:gd name="connsiteY5" fmla="*/ 1223890 h 1351129"/>
              <a:gd name="connsiteX6" fmla="*/ 1012874 w 6049108"/>
              <a:gd name="connsiteY6" fmla="*/ 1195754 h 1351129"/>
              <a:gd name="connsiteX7" fmla="*/ 1491176 w 6049108"/>
              <a:gd name="connsiteY7" fmla="*/ 900333 h 1351129"/>
              <a:gd name="connsiteX8" fmla="*/ 1575582 w 6049108"/>
              <a:gd name="connsiteY8" fmla="*/ 815927 h 1351129"/>
              <a:gd name="connsiteX9" fmla="*/ 1603717 w 6049108"/>
              <a:gd name="connsiteY9" fmla="*/ 787791 h 1351129"/>
              <a:gd name="connsiteX10" fmla="*/ 1716259 w 6049108"/>
              <a:gd name="connsiteY10" fmla="*/ 689317 h 1351129"/>
              <a:gd name="connsiteX11" fmla="*/ 1758462 w 6049108"/>
              <a:gd name="connsiteY11" fmla="*/ 647114 h 1351129"/>
              <a:gd name="connsiteX12" fmla="*/ 1786597 w 6049108"/>
              <a:gd name="connsiteY12" fmla="*/ 604911 h 1351129"/>
              <a:gd name="connsiteX13" fmla="*/ 1828800 w 6049108"/>
              <a:gd name="connsiteY13" fmla="*/ 562708 h 1351129"/>
              <a:gd name="connsiteX14" fmla="*/ 1899139 w 6049108"/>
              <a:gd name="connsiteY14" fmla="*/ 464234 h 1351129"/>
              <a:gd name="connsiteX15" fmla="*/ 1941342 w 6049108"/>
              <a:gd name="connsiteY15" fmla="*/ 393896 h 1351129"/>
              <a:gd name="connsiteX16" fmla="*/ 2053883 w 6049108"/>
              <a:gd name="connsiteY16" fmla="*/ 309490 h 1351129"/>
              <a:gd name="connsiteX17" fmla="*/ 2166425 w 6049108"/>
              <a:gd name="connsiteY17" fmla="*/ 225083 h 1351129"/>
              <a:gd name="connsiteX18" fmla="*/ 2208628 w 6049108"/>
              <a:gd name="connsiteY18" fmla="*/ 196948 h 1351129"/>
              <a:gd name="connsiteX19" fmla="*/ 2321170 w 6049108"/>
              <a:gd name="connsiteY19" fmla="*/ 140677 h 1351129"/>
              <a:gd name="connsiteX20" fmla="*/ 2419643 w 6049108"/>
              <a:gd name="connsiteY20" fmla="*/ 70339 h 1351129"/>
              <a:gd name="connsiteX21" fmla="*/ 2518117 w 6049108"/>
              <a:gd name="connsiteY21" fmla="*/ 42203 h 1351129"/>
              <a:gd name="connsiteX22" fmla="*/ 2672862 w 6049108"/>
              <a:gd name="connsiteY22" fmla="*/ 0 h 1351129"/>
              <a:gd name="connsiteX23" fmla="*/ 2912013 w 6049108"/>
              <a:gd name="connsiteY23" fmla="*/ 28136 h 1351129"/>
              <a:gd name="connsiteX24" fmla="*/ 3010486 w 6049108"/>
              <a:gd name="connsiteY24" fmla="*/ 56271 h 1351129"/>
              <a:gd name="connsiteX25" fmla="*/ 3094893 w 6049108"/>
              <a:gd name="connsiteY25" fmla="*/ 70339 h 1351129"/>
              <a:gd name="connsiteX26" fmla="*/ 3179299 w 6049108"/>
              <a:gd name="connsiteY26" fmla="*/ 98474 h 1351129"/>
              <a:gd name="connsiteX27" fmla="*/ 3221502 w 6049108"/>
              <a:gd name="connsiteY27" fmla="*/ 126610 h 1351129"/>
              <a:gd name="connsiteX28" fmla="*/ 3319976 w 6049108"/>
              <a:gd name="connsiteY28" fmla="*/ 154745 h 1351129"/>
              <a:gd name="connsiteX29" fmla="*/ 3404382 w 6049108"/>
              <a:gd name="connsiteY29" fmla="*/ 196948 h 1351129"/>
              <a:gd name="connsiteX30" fmla="*/ 3488788 w 6049108"/>
              <a:gd name="connsiteY30" fmla="*/ 225083 h 1351129"/>
              <a:gd name="connsiteX31" fmla="*/ 3530991 w 6049108"/>
              <a:gd name="connsiteY31" fmla="*/ 239151 h 1351129"/>
              <a:gd name="connsiteX32" fmla="*/ 3615397 w 6049108"/>
              <a:gd name="connsiteY32" fmla="*/ 337625 h 1351129"/>
              <a:gd name="connsiteX33" fmla="*/ 3643533 w 6049108"/>
              <a:gd name="connsiteY33" fmla="*/ 393896 h 1351129"/>
              <a:gd name="connsiteX34" fmla="*/ 3685736 w 6049108"/>
              <a:gd name="connsiteY34" fmla="*/ 534573 h 1351129"/>
              <a:gd name="connsiteX35" fmla="*/ 3713871 w 6049108"/>
              <a:gd name="connsiteY35" fmla="*/ 590843 h 1351129"/>
              <a:gd name="connsiteX36" fmla="*/ 3727939 w 6049108"/>
              <a:gd name="connsiteY36" fmla="*/ 633047 h 1351129"/>
              <a:gd name="connsiteX37" fmla="*/ 3770142 w 6049108"/>
              <a:gd name="connsiteY37" fmla="*/ 689317 h 1351129"/>
              <a:gd name="connsiteX38" fmla="*/ 3840480 w 6049108"/>
              <a:gd name="connsiteY38" fmla="*/ 829994 h 1351129"/>
              <a:gd name="connsiteX39" fmla="*/ 3840480 w 6049108"/>
              <a:gd name="connsiteY39" fmla="*/ 829994 h 1351129"/>
              <a:gd name="connsiteX40" fmla="*/ 3854548 w 6049108"/>
              <a:gd name="connsiteY40" fmla="*/ 872197 h 1351129"/>
              <a:gd name="connsiteX41" fmla="*/ 3882683 w 6049108"/>
              <a:gd name="connsiteY41" fmla="*/ 900333 h 1351129"/>
              <a:gd name="connsiteX42" fmla="*/ 3924886 w 6049108"/>
              <a:gd name="connsiteY42" fmla="*/ 970671 h 1351129"/>
              <a:gd name="connsiteX43" fmla="*/ 4009293 w 6049108"/>
              <a:gd name="connsiteY43" fmla="*/ 1083213 h 1351129"/>
              <a:gd name="connsiteX44" fmla="*/ 4121834 w 6049108"/>
              <a:gd name="connsiteY44" fmla="*/ 1139483 h 1351129"/>
              <a:gd name="connsiteX45" fmla="*/ 4164037 w 6049108"/>
              <a:gd name="connsiteY45" fmla="*/ 1153551 h 1351129"/>
              <a:gd name="connsiteX46" fmla="*/ 4220308 w 6049108"/>
              <a:gd name="connsiteY46" fmla="*/ 1181687 h 1351129"/>
              <a:gd name="connsiteX47" fmla="*/ 4318782 w 6049108"/>
              <a:gd name="connsiteY47" fmla="*/ 1209822 h 1351129"/>
              <a:gd name="connsiteX48" fmla="*/ 4431323 w 6049108"/>
              <a:gd name="connsiteY48" fmla="*/ 1252025 h 1351129"/>
              <a:gd name="connsiteX49" fmla="*/ 4951828 w 6049108"/>
              <a:gd name="connsiteY49" fmla="*/ 1280160 h 1351129"/>
              <a:gd name="connsiteX50" fmla="*/ 5064370 w 6049108"/>
              <a:gd name="connsiteY50" fmla="*/ 1294228 h 1351129"/>
              <a:gd name="connsiteX51" fmla="*/ 6049108 w 6049108"/>
              <a:gd name="connsiteY51" fmla="*/ 1322363 h 1351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49108" h="1351129">
                <a:moveTo>
                  <a:pt x="0" y="1336431"/>
                </a:moveTo>
                <a:cubicBezTo>
                  <a:pt x="192259" y="1341120"/>
                  <a:pt x="384494" y="1354127"/>
                  <a:pt x="576776" y="1350499"/>
                </a:cubicBezTo>
                <a:cubicBezTo>
                  <a:pt x="633813" y="1349423"/>
                  <a:pt x="689649" y="1333551"/>
                  <a:pt x="745588" y="1322363"/>
                </a:cubicBezTo>
                <a:cubicBezTo>
                  <a:pt x="760129" y="1319455"/>
                  <a:pt x="774528" y="1314927"/>
                  <a:pt x="787791" y="1308296"/>
                </a:cubicBezTo>
                <a:cubicBezTo>
                  <a:pt x="894492" y="1254946"/>
                  <a:pt x="819577" y="1278596"/>
                  <a:pt x="914400" y="1237957"/>
                </a:cubicBezTo>
                <a:cubicBezTo>
                  <a:pt x="928030" y="1232116"/>
                  <a:pt x="942973" y="1229731"/>
                  <a:pt x="956603" y="1223890"/>
                </a:cubicBezTo>
                <a:cubicBezTo>
                  <a:pt x="975878" y="1215629"/>
                  <a:pt x="994933" y="1206613"/>
                  <a:pt x="1012874" y="1195754"/>
                </a:cubicBezTo>
                <a:cubicBezTo>
                  <a:pt x="1173189" y="1098721"/>
                  <a:pt x="1335855" y="1005174"/>
                  <a:pt x="1491176" y="900333"/>
                </a:cubicBezTo>
                <a:cubicBezTo>
                  <a:pt x="1524155" y="878072"/>
                  <a:pt x="1547447" y="844062"/>
                  <a:pt x="1575582" y="815927"/>
                </a:cubicBezTo>
                <a:cubicBezTo>
                  <a:pt x="1584960" y="806548"/>
                  <a:pt x="1592681" y="795148"/>
                  <a:pt x="1603717" y="787791"/>
                </a:cubicBezTo>
                <a:cubicBezTo>
                  <a:pt x="1673509" y="741263"/>
                  <a:pt x="1633965" y="771611"/>
                  <a:pt x="1716259" y="689317"/>
                </a:cubicBezTo>
                <a:cubicBezTo>
                  <a:pt x="1730327" y="675249"/>
                  <a:pt x="1747427" y="663667"/>
                  <a:pt x="1758462" y="647114"/>
                </a:cubicBezTo>
                <a:cubicBezTo>
                  <a:pt x="1767840" y="633046"/>
                  <a:pt x="1775773" y="617899"/>
                  <a:pt x="1786597" y="604911"/>
                </a:cubicBezTo>
                <a:cubicBezTo>
                  <a:pt x="1799333" y="589627"/>
                  <a:pt x="1815853" y="577813"/>
                  <a:pt x="1828800" y="562708"/>
                </a:cubicBezTo>
                <a:cubicBezTo>
                  <a:pt x="1847843" y="540491"/>
                  <a:pt x="1882013" y="491635"/>
                  <a:pt x="1899139" y="464234"/>
                </a:cubicBezTo>
                <a:cubicBezTo>
                  <a:pt x="1913631" y="441048"/>
                  <a:pt x="1922008" y="413230"/>
                  <a:pt x="1941342" y="393896"/>
                </a:cubicBezTo>
                <a:cubicBezTo>
                  <a:pt x="1974500" y="360738"/>
                  <a:pt x="2020725" y="342648"/>
                  <a:pt x="2053883" y="309490"/>
                </a:cubicBezTo>
                <a:cubicBezTo>
                  <a:pt x="2105929" y="257444"/>
                  <a:pt x="2070984" y="288710"/>
                  <a:pt x="2166425" y="225083"/>
                </a:cubicBezTo>
                <a:cubicBezTo>
                  <a:pt x="2180493" y="215705"/>
                  <a:pt x="2193506" y="204509"/>
                  <a:pt x="2208628" y="196948"/>
                </a:cubicBezTo>
                <a:cubicBezTo>
                  <a:pt x="2246142" y="178191"/>
                  <a:pt x="2287617" y="165842"/>
                  <a:pt x="2321170" y="140677"/>
                </a:cubicBezTo>
                <a:cubicBezTo>
                  <a:pt x="2333919" y="131115"/>
                  <a:pt x="2399069" y="80626"/>
                  <a:pt x="2419643" y="70339"/>
                </a:cubicBezTo>
                <a:cubicBezTo>
                  <a:pt x="2446740" y="56791"/>
                  <a:pt x="2491072" y="51218"/>
                  <a:pt x="2518117" y="42203"/>
                </a:cubicBezTo>
                <a:cubicBezTo>
                  <a:pt x="2653667" y="-2980"/>
                  <a:pt x="2519804" y="25510"/>
                  <a:pt x="2672862" y="0"/>
                </a:cubicBezTo>
                <a:cubicBezTo>
                  <a:pt x="2752579" y="9379"/>
                  <a:pt x="2832838" y="14940"/>
                  <a:pt x="2912013" y="28136"/>
                </a:cubicBezTo>
                <a:cubicBezTo>
                  <a:pt x="2945686" y="33748"/>
                  <a:pt x="2977222" y="48595"/>
                  <a:pt x="3010486" y="56271"/>
                </a:cubicBezTo>
                <a:cubicBezTo>
                  <a:pt x="3038279" y="62685"/>
                  <a:pt x="3066757" y="65650"/>
                  <a:pt x="3094893" y="70339"/>
                </a:cubicBezTo>
                <a:cubicBezTo>
                  <a:pt x="3123028" y="79717"/>
                  <a:pt x="3154623" y="82023"/>
                  <a:pt x="3179299" y="98474"/>
                </a:cubicBezTo>
                <a:cubicBezTo>
                  <a:pt x="3193367" y="107853"/>
                  <a:pt x="3205804" y="120331"/>
                  <a:pt x="3221502" y="126610"/>
                </a:cubicBezTo>
                <a:cubicBezTo>
                  <a:pt x="3253198" y="139289"/>
                  <a:pt x="3288113" y="142490"/>
                  <a:pt x="3319976" y="154745"/>
                </a:cubicBezTo>
                <a:cubicBezTo>
                  <a:pt x="3349336" y="166037"/>
                  <a:pt x="3375345" y="184849"/>
                  <a:pt x="3404382" y="196948"/>
                </a:cubicBezTo>
                <a:cubicBezTo>
                  <a:pt x="3431758" y="208355"/>
                  <a:pt x="3460653" y="215705"/>
                  <a:pt x="3488788" y="225083"/>
                </a:cubicBezTo>
                <a:lnTo>
                  <a:pt x="3530991" y="239151"/>
                </a:lnTo>
                <a:cubicBezTo>
                  <a:pt x="3569357" y="277517"/>
                  <a:pt x="3585318" y="289499"/>
                  <a:pt x="3615397" y="337625"/>
                </a:cubicBezTo>
                <a:cubicBezTo>
                  <a:pt x="3626512" y="355408"/>
                  <a:pt x="3634154" y="375139"/>
                  <a:pt x="3643533" y="393896"/>
                </a:cubicBezTo>
                <a:cubicBezTo>
                  <a:pt x="3653630" y="434288"/>
                  <a:pt x="3668608" y="500317"/>
                  <a:pt x="3685736" y="534573"/>
                </a:cubicBezTo>
                <a:cubicBezTo>
                  <a:pt x="3695114" y="553330"/>
                  <a:pt x="3705610" y="571568"/>
                  <a:pt x="3713871" y="590843"/>
                </a:cubicBezTo>
                <a:cubicBezTo>
                  <a:pt x="3719712" y="604473"/>
                  <a:pt x="3720582" y="620172"/>
                  <a:pt x="3727939" y="633047"/>
                </a:cubicBezTo>
                <a:cubicBezTo>
                  <a:pt x="3739571" y="653404"/>
                  <a:pt x="3756074" y="670560"/>
                  <a:pt x="3770142" y="689317"/>
                </a:cubicBezTo>
                <a:cubicBezTo>
                  <a:pt x="3792411" y="778393"/>
                  <a:pt x="3773485" y="729501"/>
                  <a:pt x="3840480" y="829994"/>
                </a:cubicBezTo>
                <a:lnTo>
                  <a:pt x="3840480" y="829994"/>
                </a:lnTo>
                <a:cubicBezTo>
                  <a:pt x="3845169" y="844062"/>
                  <a:pt x="3846919" y="859481"/>
                  <a:pt x="3854548" y="872197"/>
                </a:cubicBezTo>
                <a:cubicBezTo>
                  <a:pt x="3861372" y="883570"/>
                  <a:pt x="3874974" y="889540"/>
                  <a:pt x="3882683" y="900333"/>
                </a:cubicBezTo>
                <a:cubicBezTo>
                  <a:pt x="3898575" y="922583"/>
                  <a:pt x="3912658" y="946215"/>
                  <a:pt x="3924886" y="970671"/>
                </a:cubicBezTo>
                <a:cubicBezTo>
                  <a:pt x="3953759" y="1028417"/>
                  <a:pt x="3918809" y="1037972"/>
                  <a:pt x="4009293" y="1083213"/>
                </a:cubicBezTo>
                <a:cubicBezTo>
                  <a:pt x="4046807" y="1101970"/>
                  <a:pt x="4082045" y="1126220"/>
                  <a:pt x="4121834" y="1139483"/>
                </a:cubicBezTo>
                <a:cubicBezTo>
                  <a:pt x="4135902" y="1144172"/>
                  <a:pt x="4144762" y="1145290"/>
                  <a:pt x="4164037" y="1153551"/>
                </a:cubicBezTo>
                <a:cubicBezTo>
                  <a:pt x="4183312" y="1161812"/>
                  <a:pt x="4201033" y="1173426"/>
                  <a:pt x="4220308" y="1181687"/>
                </a:cubicBezTo>
                <a:cubicBezTo>
                  <a:pt x="4299639" y="1215686"/>
                  <a:pt x="4223631" y="1174141"/>
                  <a:pt x="4318782" y="1209822"/>
                </a:cubicBezTo>
                <a:cubicBezTo>
                  <a:pt x="4381842" y="1233469"/>
                  <a:pt x="4364393" y="1244980"/>
                  <a:pt x="4431323" y="1252025"/>
                </a:cubicBezTo>
                <a:cubicBezTo>
                  <a:pt x="4542718" y="1263751"/>
                  <a:pt x="4868801" y="1276386"/>
                  <a:pt x="4951828" y="1280160"/>
                </a:cubicBezTo>
                <a:cubicBezTo>
                  <a:pt x="4989342" y="1284849"/>
                  <a:pt x="5026734" y="1290644"/>
                  <a:pt x="5064370" y="1294228"/>
                </a:cubicBezTo>
                <a:cubicBezTo>
                  <a:pt x="5391559" y="1325389"/>
                  <a:pt x="5720811" y="1322363"/>
                  <a:pt x="6049108" y="1322363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2E4C64-C7B3-F3D7-808F-783861B8B463}"/>
              </a:ext>
            </a:extLst>
          </p:cNvPr>
          <p:cNvCxnSpPr/>
          <p:nvPr/>
        </p:nvCxnSpPr>
        <p:spPr>
          <a:xfrm>
            <a:off x="3474720" y="5275699"/>
            <a:ext cx="1842868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656FBD-AF53-6B35-07F3-38B86BF163A8}"/>
              </a:ext>
            </a:extLst>
          </p:cNvPr>
          <p:cNvCxnSpPr/>
          <p:nvPr/>
        </p:nvCxnSpPr>
        <p:spPr>
          <a:xfrm flipV="1">
            <a:off x="4375050" y="4543866"/>
            <a:ext cx="0" cy="1913206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1A7AE10-938B-50D4-8BFE-EE9DFEA95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400" y="6502400"/>
            <a:ext cx="495300" cy="35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820D95-ACEF-4CE7-09B1-A7774DB15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206" y="4927386"/>
            <a:ext cx="584200" cy="330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C76CE7-5598-EC9D-6982-9086728D8649}"/>
              </a:ext>
            </a:extLst>
          </p:cNvPr>
          <p:cNvCxnSpPr/>
          <p:nvPr/>
        </p:nvCxnSpPr>
        <p:spPr>
          <a:xfrm flipV="1">
            <a:off x="1378634" y="5947171"/>
            <a:ext cx="7385538" cy="6036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AA6F903-5D9E-F4E2-6D4C-5F190AADC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1290" y="5596794"/>
            <a:ext cx="279400" cy="177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31725F-20CF-5FE3-A3EB-99F2EC8EE525}"/>
              </a:ext>
            </a:extLst>
          </p:cNvPr>
          <p:cNvSpPr txBox="1"/>
          <p:nvPr/>
        </p:nvSpPr>
        <p:spPr>
          <a:xfrm>
            <a:off x="1540195" y="5038804"/>
            <a:ext cx="2320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PDF for </a:t>
            </a:r>
            <a:r>
              <a:rPr lang="en-US" sz="2400" i="1" dirty="0"/>
              <a:t>a</a:t>
            </a:r>
            <a:endParaRPr lang="en-US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72B353-2AA8-BE66-225E-9DB78ACF9A62}"/>
              </a:ext>
            </a:extLst>
          </p:cNvPr>
          <p:cNvCxnSpPr/>
          <p:nvPr/>
        </p:nvCxnSpPr>
        <p:spPr>
          <a:xfrm>
            <a:off x="2209800" y="5500469"/>
            <a:ext cx="490807" cy="1852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803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77447-0119-ECF6-36E4-C4DA2A3A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Heisenbergs</a:t>
            </a:r>
            <a:r>
              <a:rPr lang="en-US" dirty="0"/>
              <a:t> </a:t>
            </a:r>
            <a:r>
              <a:rPr lang="en-US" dirty="0" err="1"/>
              <a:t>uskarphetsrelasjon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4DC51-62D3-5AE5-DC0B-10889310DCA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En </a:t>
            </a:r>
            <a:r>
              <a:rPr lang="en-US" dirty="0" err="1"/>
              <a:t>ulikhet</a:t>
            </a:r>
            <a:r>
              <a:rPr lang="en-US" dirty="0"/>
              <a:t> med </a:t>
            </a:r>
            <a:r>
              <a:rPr lang="en-US" dirty="0" err="1"/>
              <a:t>standardavvik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Kan </a:t>
            </a:r>
            <a:r>
              <a:rPr lang="en-US" dirty="0" err="1"/>
              <a:t>generaliseres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alle par av observable: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1214A-6319-1F63-2145-70A72EFA8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601" y="1801628"/>
            <a:ext cx="3012210" cy="1356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C7163-EE21-2F4E-66B9-1881EE43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909" y="4377946"/>
            <a:ext cx="4018181" cy="95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3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0D72-EE67-74C1-D5F5-7401D09C5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Heisenbergs</a:t>
            </a:r>
            <a:r>
              <a:rPr lang="en-US" dirty="0"/>
              <a:t> </a:t>
            </a:r>
            <a:r>
              <a:rPr lang="en-US" dirty="0" err="1"/>
              <a:t>uskarphetsrelasjon</a:t>
            </a:r>
            <a:r>
              <a:rPr lang="en-US" dirty="0"/>
              <a:t> for </a:t>
            </a:r>
            <a:r>
              <a:rPr lang="en-US" dirty="0" err="1"/>
              <a:t>noen</a:t>
            </a:r>
            <a:r>
              <a:rPr lang="en-US" dirty="0"/>
              <a:t> </a:t>
            </a:r>
            <a:r>
              <a:rPr lang="en-US" dirty="0" err="1"/>
              <a:t>funksjoner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64C1F-4F32-3C45-E627-BE59BD0F92A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En </a:t>
            </a:r>
            <a:r>
              <a:rPr lang="en-US" dirty="0" err="1"/>
              <a:t>gaussisk</a:t>
            </a:r>
            <a:r>
              <a:rPr lang="en-US" dirty="0"/>
              <a:t>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boks-egenfunksjonene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gjøre</a:t>
            </a:r>
            <a:r>
              <a:rPr lang="en-US" dirty="0"/>
              <a:t> </a:t>
            </a:r>
            <a:r>
              <a:rPr lang="en-US" dirty="0" err="1"/>
              <a:t>noen</a:t>
            </a:r>
            <a:r>
              <a:rPr lang="en-US" dirty="0"/>
              <a:t> </a:t>
            </a:r>
            <a:r>
              <a:rPr lang="en-US" dirty="0" err="1"/>
              <a:t>utregninger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2383B-506F-60A8-294D-41521B0F0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173" y="4334510"/>
            <a:ext cx="3162300" cy="74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EC077E-12B3-5077-AD53-C5F63A563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673" y="2040890"/>
            <a:ext cx="37973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02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F6C1F-21A2-4810-6668-7E5715EF4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Konklusjoner</a:t>
            </a:r>
            <a:r>
              <a:rPr lang="en-US" dirty="0"/>
              <a:t> </a:t>
            </a:r>
            <a:r>
              <a:rPr lang="en-US" dirty="0" err="1"/>
              <a:t>fra</a:t>
            </a:r>
            <a:r>
              <a:rPr lang="en-US" dirty="0"/>
              <a:t> </a:t>
            </a:r>
            <a:r>
              <a:rPr lang="en-US" dirty="0" err="1"/>
              <a:t>utregning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D671E-EF94-C7AC-C724-41873440C38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Gaussisk</a:t>
            </a:r>
            <a:r>
              <a:rPr lang="en-US" dirty="0"/>
              <a:t> er optimal </a:t>
            </a:r>
            <a:r>
              <a:rPr lang="en-US" dirty="0" err="1"/>
              <a:t>i</a:t>
            </a:r>
            <a:r>
              <a:rPr lang="en-US" dirty="0"/>
              <a:t> Heisenberg: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Egentilstander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boks</a:t>
            </a:r>
            <a:r>
              <a:rPr lang="en-US" dirty="0"/>
              <a:t> er </a:t>
            </a:r>
            <a:r>
              <a:rPr lang="en-US" u="sng" dirty="0" err="1"/>
              <a:t>ikke</a:t>
            </a:r>
            <a:r>
              <a:rPr lang="en-US" dirty="0"/>
              <a:t> optimal: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A0772-C339-E18F-BC03-7A2AF952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999" y="1690663"/>
            <a:ext cx="1409700" cy="635000"/>
          </a:xfrm>
          <a:prstGeom prst="rect">
            <a:avLst/>
          </a:prstGeom>
        </p:spPr>
      </p:pic>
      <p:pic>
        <p:nvPicPr>
          <p:cNvPr id="6" name="Picture 5" descr="A close up of a word&#10;&#10;Description automatically generated with medium confidence">
            <a:extLst>
              <a:ext uri="{FF2B5EF4-FFF2-40B4-BE49-F238E27FC236}">
                <a16:creationId xmlns:a16="http://schemas.microsoft.com/office/drawing/2014/main" id="{AB76D352-DE34-FC7E-AD88-0A72DCBC1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0" y="3267863"/>
            <a:ext cx="6769100" cy="1003300"/>
          </a:xfrm>
          <a:prstGeom prst="rect">
            <a:avLst/>
          </a:prstGeom>
        </p:spPr>
      </p:pic>
      <p:pic>
        <p:nvPicPr>
          <p:cNvPr id="8" name="Picture 7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6DF3A67F-1D38-9CFC-6344-BD4007DC6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0" y="4384456"/>
            <a:ext cx="63627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9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101A2761-2177-7417-A48F-A43923CDF9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7617C7C8-80FB-C258-2EBB-1C07428C6A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BED3193-B9FC-C119-6D9E-94A60B0CF0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Stabilitet</a:t>
            </a:r>
            <a:r>
              <a:rPr lang="en-US" dirty="0"/>
              <a:t> av H-</a:t>
            </a:r>
            <a:r>
              <a:rPr lang="en-US" dirty="0" err="1"/>
              <a:t>atomet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C450ADA-44A5-95A9-A650-BBC588B9F5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68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8C50-9700-528C-19A9-7D56B1C1B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Hvorfor</a:t>
            </a:r>
            <a:r>
              <a:rPr lang="en-US" dirty="0"/>
              <a:t> er H-</a:t>
            </a:r>
            <a:r>
              <a:rPr lang="en-US" dirty="0" err="1"/>
              <a:t>atomet</a:t>
            </a:r>
            <a:r>
              <a:rPr lang="en-US" dirty="0"/>
              <a:t> </a:t>
            </a:r>
            <a:r>
              <a:rPr lang="en-US" dirty="0" err="1"/>
              <a:t>stabilt</a:t>
            </a:r>
            <a:r>
              <a:rPr lang="en-US" dirty="0"/>
              <a:t>? </a:t>
            </a:r>
            <a:r>
              <a:rPr lang="en-US" dirty="0" err="1"/>
              <a:t>Litt</a:t>
            </a:r>
            <a:r>
              <a:rPr lang="en-US" dirty="0"/>
              <a:t> “handwaving”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4C519-7792-6B6F-5011-4C55E0DF025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Legg </a:t>
            </a:r>
            <a:r>
              <a:rPr lang="en-US" dirty="0" err="1"/>
              <a:t>kjernen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origo</a:t>
            </a:r>
          </a:p>
          <a:p>
            <a:r>
              <a:rPr lang="en-US" dirty="0"/>
              <a:t>Coulomb </a:t>
            </a:r>
            <a:r>
              <a:rPr lang="en-US" dirty="0" err="1"/>
              <a:t>går</a:t>
            </a:r>
            <a:r>
              <a:rPr lang="en-US" dirty="0"/>
              <a:t> mot minus </a:t>
            </a:r>
            <a:r>
              <a:rPr lang="en-US" dirty="0" err="1"/>
              <a:t>uendelig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kjernen</a:t>
            </a:r>
            <a:r>
              <a:rPr lang="en-US" dirty="0"/>
              <a:t>, </a:t>
            </a:r>
            <a:r>
              <a:rPr lang="en-US" dirty="0" err="1"/>
              <a:t>så</a:t>
            </a:r>
            <a:r>
              <a:rPr lang="en-US" dirty="0"/>
              <a:t> total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“</a:t>
            </a:r>
            <a:r>
              <a:rPr lang="en-US" dirty="0" err="1"/>
              <a:t>potensielt</a:t>
            </a:r>
            <a:r>
              <a:rPr lang="en-US" dirty="0"/>
              <a:t>” </a:t>
            </a:r>
            <a:r>
              <a:rPr lang="en-US" dirty="0" err="1"/>
              <a:t>bli</a:t>
            </a:r>
            <a:r>
              <a:rPr lang="en-US" dirty="0"/>
              <a:t> minus </a:t>
            </a:r>
            <a:r>
              <a:rPr lang="en-US" dirty="0" err="1"/>
              <a:t>uendelig</a:t>
            </a:r>
            <a:r>
              <a:rPr lang="en-US" dirty="0"/>
              <a:t>, </a:t>
            </a:r>
            <a:r>
              <a:rPr lang="en-US" dirty="0" err="1"/>
              <a:t>dersom</a:t>
            </a:r>
            <a:r>
              <a:rPr lang="en-US" dirty="0"/>
              <a:t> </a:t>
            </a:r>
            <a:r>
              <a:rPr lang="en-US" dirty="0" err="1"/>
              <a:t>bølgefunk</a:t>
            </a:r>
            <a:r>
              <a:rPr lang="en-US" dirty="0"/>
              <a:t> er </a:t>
            </a:r>
            <a:r>
              <a:rPr lang="en-US" dirty="0" err="1"/>
              <a:t>smal</a:t>
            </a:r>
            <a:r>
              <a:rPr lang="en-US" dirty="0"/>
              <a:t> </a:t>
            </a:r>
            <a:r>
              <a:rPr lang="en-US" dirty="0" err="1"/>
              <a:t>nok</a:t>
            </a:r>
            <a:endParaRPr lang="en-US" dirty="0"/>
          </a:p>
          <a:p>
            <a:r>
              <a:rPr lang="en-US" dirty="0"/>
              <a:t>Dersom </a:t>
            </a:r>
            <a:r>
              <a:rPr lang="en-US" dirty="0" err="1"/>
              <a:t>elektronet</a:t>
            </a:r>
            <a:r>
              <a:rPr lang="en-US" dirty="0"/>
              <a:t> </a:t>
            </a:r>
            <a:r>
              <a:rPr lang="en-US" dirty="0" err="1"/>
              <a:t>falt</a:t>
            </a:r>
            <a:r>
              <a:rPr lang="en-US" dirty="0"/>
              <a:t> inn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kjernen</a:t>
            </a:r>
            <a:r>
              <a:rPr lang="en-US" dirty="0"/>
              <a:t>, </a:t>
            </a:r>
            <a:r>
              <a:rPr lang="en-US" dirty="0" err="1"/>
              <a:t>ville</a:t>
            </a:r>
            <a:r>
              <a:rPr lang="en-US" dirty="0"/>
              <a:t> </a:t>
            </a:r>
            <a:r>
              <a:rPr lang="en-US" dirty="0" err="1"/>
              <a:t>både</a:t>
            </a:r>
            <a:r>
              <a:rPr lang="en-US" dirty="0"/>
              <a:t> </a:t>
            </a:r>
            <a:r>
              <a:rPr lang="en-US" i="1" dirty="0" err="1"/>
              <a:t>x,y,z</a:t>
            </a:r>
            <a:r>
              <a:rPr lang="en-US" dirty="0"/>
              <a:t>=0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i="1" dirty="0" err="1"/>
              <a:t>p</a:t>
            </a:r>
            <a:r>
              <a:rPr lang="en-US" i="1" baseline="-25000" dirty="0" err="1"/>
              <a:t>x</a:t>
            </a:r>
            <a:r>
              <a:rPr lang="en-US" i="1" dirty="0" err="1"/>
              <a:t>,p</a:t>
            </a:r>
            <a:r>
              <a:rPr lang="en-US" i="1" baseline="-25000" dirty="0" err="1"/>
              <a:t>y</a:t>
            </a:r>
            <a:r>
              <a:rPr lang="en-US" i="1" dirty="0" err="1"/>
              <a:t>,p</a:t>
            </a:r>
            <a:r>
              <a:rPr lang="en-US" i="1" baseline="-25000" dirty="0" err="1"/>
              <a:t>z</a:t>
            </a:r>
            <a:r>
              <a:rPr lang="en-US" dirty="0"/>
              <a:t>=0 med </a:t>
            </a:r>
            <a:r>
              <a:rPr lang="en-US" dirty="0" err="1"/>
              <a:t>sikker</a:t>
            </a:r>
            <a:r>
              <a:rPr lang="en-US" dirty="0"/>
              <a:t> het.</a:t>
            </a:r>
          </a:p>
          <a:p>
            <a:r>
              <a:rPr lang="en-US" dirty="0"/>
              <a:t>Men det </a:t>
            </a:r>
            <a:r>
              <a:rPr lang="en-US" dirty="0" err="1"/>
              <a:t>bryter</a:t>
            </a:r>
            <a:r>
              <a:rPr lang="en-US" dirty="0"/>
              <a:t> med Heisenberg!</a:t>
            </a:r>
          </a:p>
          <a:p>
            <a:r>
              <a:rPr lang="en-US" dirty="0" err="1"/>
              <a:t>Altså</a:t>
            </a:r>
            <a:r>
              <a:rPr lang="en-US" dirty="0"/>
              <a:t> </a:t>
            </a:r>
            <a:r>
              <a:rPr lang="en-US" dirty="0" err="1"/>
              <a:t>må</a:t>
            </a:r>
            <a:r>
              <a:rPr lang="en-US" dirty="0"/>
              <a:t> </a:t>
            </a:r>
            <a:r>
              <a:rPr lang="en-US" dirty="0" err="1"/>
              <a:t>elektronets</a:t>
            </a:r>
            <a:r>
              <a:rPr lang="en-US" dirty="0"/>
              <a:t> </a:t>
            </a:r>
            <a:r>
              <a:rPr lang="en-US" dirty="0" err="1"/>
              <a:t>grunntilstand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bølgefunksjon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er </a:t>
            </a:r>
            <a:r>
              <a:rPr lang="en-US" dirty="0" err="1"/>
              <a:t>litt</a:t>
            </a:r>
            <a:r>
              <a:rPr lang="en-US" dirty="0"/>
              <a:t> </a:t>
            </a:r>
            <a:r>
              <a:rPr lang="en-US" dirty="0" err="1"/>
              <a:t>spredt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595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101A2761-2177-7417-A48F-A43923CDF9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7617C7C8-80FB-C258-2EBB-1C07428C6A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BED3193-B9FC-C119-6D9E-94A60B0CF0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Korrespondanseprinsippet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C450ADA-44A5-95A9-A650-BBC588B9F5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78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52C8FF8-9DEC-8C3C-FD29-DF91C64F5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Hva</a:t>
            </a:r>
            <a:r>
              <a:rPr lang="en-US" dirty="0"/>
              <a:t> handler det om?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89A6A0-058B-0EB8-6879-3ACDF5C0767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mekanikk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Alle observable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måles</a:t>
            </a:r>
            <a:r>
              <a:rPr lang="en-US" dirty="0"/>
              <a:t> </a:t>
            </a:r>
            <a:r>
              <a:rPr lang="en-US" dirty="0" err="1"/>
              <a:t>samtidig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Målinger</a:t>
            </a:r>
            <a:r>
              <a:rPr lang="en-US" dirty="0"/>
              <a:t> </a:t>
            </a:r>
            <a:r>
              <a:rPr lang="en-US" dirty="0" err="1"/>
              <a:t>forstyrrer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tilstanden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et </a:t>
            </a:r>
            <a:r>
              <a:rPr lang="en-US" dirty="0" err="1"/>
              <a:t>klassisk</a:t>
            </a:r>
            <a:r>
              <a:rPr lang="en-US" dirty="0"/>
              <a:t> system</a:t>
            </a:r>
          </a:p>
          <a:p>
            <a:pPr lvl="1"/>
            <a:endParaRPr lang="en-US" dirty="0"/>
          </a:p>
          <a:p>
            <a:r>
              <a:rPr lang="en-US" dirty="0" err="1"/>
              <a:t>Kvantemekanikk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Målinger</a:t>
            </a:r>
            <a:r>
              <a:rPr lang="en-US" dirty="0"/>
              <a:t> </a:t>
            </a:r>
            <a:r>
              <a:rPr lang="en-US" dirty="0" err="1"/>
              <a:t>påvirker</a:t>
            </a:r>
            <a:r>
              <a:rPr lang="en-US" dirty="0"/>
              <a:t> </a:t>
            </a:r>
            <a:r>
              <a:rPr lang="en-US" dirty="0" err="1"/>
              <a:t>tilstanden</a:t>
            </a:r>
            <a:r>
              <a:rPr lang="en-US" dirty="0"/>
              <a:t> </a:t>
            </a:r>
            <a:r>
              <a:rPr lang="en-US" dirty="0" err="1"/>
              <a:t>gjennom</a:t>
            </a:r>
            <a:r>
              <a:rPr lang="en-US" dirty="0"/>
              <a:t> </a:t>
            </a:r>
            <a:r>
              <a:rPr lang="en-US" dirty="0" err="1"/>
              <a:t>bølgefunksjonskollaps</a:t>
            </a:r>
            <a:endParaRPr lang="en-US" dirty="0"/>
          </a:p>
          <a:p>
            <a:pPr lvl="1"/>
            <a:r>
              <a:rPr lang="en-US" dirty="0" err="1"/>
              <a:t>Målinger</a:t>
            </a:r>
            <a:r>
              <a:rPr lang="en-US" dirty="0"/>
              <a:t> av </a:t>
            </a:r>
            <a:r>
              <a:rPr lang="en-US" dirty="0" err="1"/>
              <a:t>ulike</a:t>
            </a:r>
            <a:r>
              <a:rPr lang="en-US" dirty="0"/>
              <a:t> observable </a:t>
            </a:r>
            <a:r>
              <a:rPr lang="en-US" dirty="0" err="1"/>
              <a:t>påvirker</a:t>
            </a:r>
            <a:r>
              <a:rPr lang="en-US" dirty="0"/>
              <a:t> </a:t>
            </a:r>
            <a:r>
              <a:rPr lang="en-US" dirty="0" err="1"/>
              <a:t>hverandre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Nøkkelord</a:t>
            </a:r>
            <a:r>
              <a:rPr lang="en-US" dirty="0"/>
              <a:t>: </a:t>
            </a:r>
            <a:r>
              <a:rPr lang="en-US" dirty="0" err="1"/>
              <a:t>Kommuterende</a:t>
            </a:r>
            <a:r>
              <a:rPr lang="en-US" dirty="0"/>
              <a:t> observable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6A43C-A6D2-4617-93C9-8CF370488A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359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E845-696D-3F6E-85D1-CE4EA933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Korrespondanseprinsippet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B1518-E3B1-1CA7-DB52-E5982A52B6D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“For store </a:t>
            </a:r>
            <a:r>
              <a:rPr lang="en-US" dirty="0" err="1"/>
              <a:t>energier</a:t>
            </a:r>
            <a:r>
              <a:rPr lang="en-US" dirty="0"/>
              <a:t>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partikkelen</a:t>
            </a:r>
            <a:r>
              <a:rPr lang="en-US" dirty="0"/>
              <a:t> </a:t>
            </a:r>
            <a:r>
              <a:rPr lang="en-US" dirty="0" err="1"/>
              <a:t>nærme</a:t>
            </a:r>
            <a:r>
              <a:rPr lang="en-US" dirty="0"/>
              <a:t> seg </a:t>
            </a:r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mekanikk</a:t>
            </a:r>
            <a:r>
              <a:rPr lang="en-US" dirty="0"/>
              <a:t>”</a:t>
            </a:r>
          </a:p>
          <a:p>
            <a:r>
              <a:rPr lang="en-US" dirty="0"/>
              <a:t>Vi </a:t>
            </a:r>
            <a:r>
              <a:rPr lang="en-US" dirty="0" err="1"/>
              <a:t>snakker</a:t>
            </a:r>
            <a:r>
              <a:rPr lang="en-US" dirty="0"/>
              <a:t> om </a:t>
            </a:r>
            <a:r>
              <a:rPr lang="en-US" i="1" dirty="0" err="1"/>
              <a:t>statistikken</a:t>
            </a:r>
            <a:r>
              <a:rPr lang="en-US" i="1" dirty="0"/>
              <a:t> </a:t>
            </a:r>
            <a:r>
              <a:rPr lang="en-US" dirty="0" err="1"/>
              <a:t>siden</a:t>
            </a:r>
            <a:r>
              <a:rPr lang="en-US" dirty="0"/>
              <a:t> </a:t>
            </a:r>
            <a:r>
              <a:rPr lang="en-US" dirty="0" err="1"/>
              <a:t>kvantemekanikken</a:t>
            </a:r>
            <a:r>
              <a:rPr lang="en-US" dirty="0"/>
              <a:t> er </a:t>
            </a:r>
            <a:r>
              <a:rPr lang="en-US" dirty="0" err="1"/>
              <a:t>probabilistisk</a:t>
            </a:r>
            <a:endParaRPr lang="en-US" dirty="0"/>
          </a:p>
          <a:p>
            <a:r>
              <a:rPr lang="en-US" dirty="0"/>
              <a:t>Ingen </a:t>
            </a:r>
            <a:r>
              <a:rPr lang="en-US" dirty="0" err="1"/>
              <a:t>kontradiksjon</a:t>
            </a:r>
            <a:r>
              <a:rPr lang="en-US" dirty="0"/>
              <a:t> med Heisenberg </a:t>
            </a:r>
            <a:r>
              <a:rPr lang="en-US" dirty="0" err="1"/>
              <a:t>siden</a:t>
            </a:r>
            <a:r>
              <a:rPr lang="en-US" dirty="0"/>
              <a:t> </a:t>
            </a:r>
            <a:r>
              <a:rPr lang="en-US" dirty="0" err="1"/>
              <a:t>Plancks</a:t>
            </a:r>
            <a:r>
              <a:rPr lang="en-US" dirty="0"/>
              <a:t> </a:t>
            </a:r>
            <a:r>
              <a:rPr lang="en-US" dirty="0" err="1"/>
              <a:t>konstant</a:t>
            </a:r>
            <a:r>
              <a:rPr lang="en-US" dirty="0"/>
              <a:t> er </a:t>
            </a:r>
            <a:r>
              <a:rPr lang="en-US" dirty="0" err="1"/>
              <a:t>ganske</a:t>
            </a:r>
            <a:r>
              <a:rPr lang="en-US" dirty="0"/>
              <a:t> </a:t>
            </a:r>
            <a:r>
              <a:rPr lang="en-US" dirty="0" err="1"/>
              <a:t>liten</a:t>
            </a:r>
            <a:r>
              <a:rPr lang="en-US" dirty="0"/>
              <a:t>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64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D659F-158C-555C-CDF6-FDDA33FC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Korrespondanseprinsippet</a:t>
            </a:r>
            <a:r>
              <a:rPr lang="en-US" dirty="0"/>
              <a:t> for </a:t>
            </a:r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boks</a:t>
            </a:r>
            <a:r>
              <a:rPr lang="en-US" dirty="0"/>
              <a:t>: </a:t>
            </a:r>
            <a:r>
              <a:rPr lang="en-US" dirty="0" err="1"/>
              <a:t>posisjon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C58DB-A48E-3511-5F88-E0DDF6BBBA64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Kvantemekanisk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Klassisk</a:t>
            </a:r>
            <a:r>
              <a:rPr lang="en-US" dirty="0"/>
              <a:t>: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 = 1/</a:t>
            </a:r>
            <a:r>
              <a:rPr lang="en-US" i="1" dirty="0"/>
              <a:t>a, 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I </a:t>
            </a:r>
            <a:r>
              <a:rPr lang="en-US" i="1" dirty="0" err="1"/>
              <a:t>grensen</a:t>
            </a:r>
            <a:r>
              <a:rPr lang="en-US" i="1" dirty="0"/>
              <a:t> n</a:t>
            </a:r>
            <a:r>
              <a:rPr lang="en-US" i="1" dirty="0">
                <a:sym typeface="Wingdings" pitchFamily="2" charset="2"/>
              </a:rPr>
              <a:t> ∞ </a:t>
            </a:r>
            <a:r>
              <a:rPr lang="en-US" i="1" dirty="0" err="1">
                <a:sym typeface="Wingdings" pitchFamily="2" charset="2"/>
              </a:rPr>
              <a:t>blir</a:t>
            </a:r>
            <a:r>
              <a:rPr lang="en-US" i="1" dirty="0">
                <a:sym typeface="Wingdings" pitchFamily="2" charset="2"/>
              </a:rPr>
              <a:t> </a:t>
            </a:r>
            <a:r>
              <a:rPr lang="en-US" i="1" dirty="0" err="1">
                <a:sym typeface="Wingdings" pitchFamily="2" charset="2"/>
              </a:rPr>
              <a:t>statistikken</a:t>
            </a:r>
            <a:r>
              <a:rPr lang="en-US" i="1" dirty="0">
                <a:sym typeface="Wingdings" pitchFamily="2" charset="2"/>
              </a:rPr>
              <a:t> </a:t>
            </a:r>
            <a:r>
              <a:rPr lang="en-US" i="1" dirty="0" err="1">
                <a:sym typeface="Wingdings" pitchFamily="2" charset="2"/>
              </a:rPr>
              <a:t>klassisk</a:t>
            </a:r>
            <a:r>
              <a:rPr lang="en-US" i="1" dirty="0">
                <a:sym typeface="Wingdings" pitchFamily="2" charset="2"/>
              </a:rPr>
              <a:t>!</a:t>
            </a:r>
            <a:endParaRPr lang="en-US" i="1" dirty="0"/>
          </a:p>
        </p:txBody>
      </p:sp>
      <p:pic>
        <p:nvPicPr>
          <p:cNvPr id="5" name="Picture 4" descr="A math problem with numbers and symbols&#10;&#10;Description automatically generated">
            <a:extLst>
              <a:ext uri="{FF2B5EF4-FFF2-40B4-BE49-F238E27FC236}">
                <a16:creationId xmlns:a16="http://schemas.microsoft.com/office/drawing/2014/main" id="{06B153DE-C4A4-2CEF-7FB8-465E2F549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314" y="1705805"/>
            <a:ext cx="5130800" cy="130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BF6009-5A46-6B27-2B19-C3F0FA77E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674" y="3825053"/>
            <a:ext cx="2705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17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B06FC-753B-BC58-AE67-604B14A7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3"/>
            <a:ext cx="11431664" cy="1061945"/>
          </a:xfrm>
        </p:spPr>
        <p:txBody>
          <a:bodyPr/>
          <a:lstStyle/>
          <a:p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boks</a:t>
            </a:r>
            <a:r>
              <a:rPr lang="en-US" dirty="0"/>
              <a:t>: </a:t>
            </a:r>
            <a:r>
              <a:rPr lang="en-US" dirty="0" err="1"/>
              <a:t>bevegelsesmengde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48F96-A6B8-0FC7-7C88-98E936E4F230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5"/>
            <a:ext cx="11431663" cy="5612691"/>
          </a:xfrm>
        </p:spPr>
        <p:txBody>
          <a:bodyPr/>
          <a:lstStyle/>
          <a:p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resultat</a:t>
            </a:r>
            <a:r>
              <a:rPr lang="en-US" dirty="0"/>
              <a:t>: </a:t>
            </a:r>
            <a:r>
              <a:rPr lang="en-US" dirty="0" err="1"/>
              <a:t>partikkelen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bare ha to </a:t>
            </a:r>
            <a:r>
              <a:rPr lang="en-US" dirty="0" err="1"/>
              <a:t>bevegelsesmengder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Med </a:t>
            </a:r>
            <a:r>
              <a:rPr lang="en-US" dirty="0" err="1"/>
              <a:t>lik</a:t>
            </a:r>
            <a:r>
              <a:rPr lang="en-US" dirty="0"/>
              <a:t> </a:t>
            </a:r>
            <a:r>
              <a:rPr lang="en-US" dirty="0" err="1"/>
              <a:t>sannsynlighet</a:t>
            </a:r>
            <a:r>
              <a:rPr lang="en-US" dirty="0"/>
              <a:t> </a:t>
            </a:r>
          </a:p>
          <a:p>
            <a:r>
              <a:rPr lang="en-US" dirty="0" err="1"/>
              <a:t>Kvantemekanikk</a:t>
            </a:r>
            <a:r>
              <a:rPr lang="en-US" dirty="0"/>
              <a:t>: Vi </a:t>
            </a:r>
            <a:r>
              <a:rPr lang="en-US" dirty="0" err="1"/>
              <a:t>gjør</a:t>
            </a:r>
            <a:r>
              <a:rPr lang="en-US" dirty="0"/>
              <a:t> </a:t>
            </a:r>
            <a:r>
              <a:rPr lang="en-US" dirty="0" err="1"/>
              <a:t>annerledes</a:t>
            </a:r>
            <a:r>
              <a:rPr lang="en-US" dirty="0"/>
              <a:t> </a:t>
            </a:r>
            <a:r>
              <a:rPr lang="en-US" dirty="0" err="1"/>
              <a:t>enn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boka</a:t>
            </a:r>
            <a:endParaRPr lang="en-US" dirty="0"/>
          </a:p>
          <a:p>
            <a:r>
              <a:rPr lang="en-US" dirty="0" err="1"/>
              <a:t>Hva</a:t>
            </a:r>
            <a:r>
              <a:rPr lang="en-US" dirty="0"/>
              <a:t> er </a:t>
            </a:r>
            <a:r>
              <a:rPr lang="en-US" dirty="0" err="1"/>
              <a:t>sannsynlighetsfordelingen</a:t>
            </a:r>
            <a:r>
              <a:rPr lang="en-US" dirty="0"/>
              <a:t> for </a:t>
            </a:r>
            <a:r>
              <a:rPr lang="en-US" dirty="0" err="1"/>
              <a:t>bevegelsesmengde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egentilstand</a:t>
            </a:r>
            <a:r>
              <a:rPr lang="en-US" dirty="0"/>
              <a:t> for </a:t>
            </a:r>
            <a:r>
              <a:rPr lang="en-US" dirty="0" err="1"/>
              <a:t>energi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grense</a:t>
            </a:r>
            <a:r>
              <a:rPr lang="en-US" dirty="0"/>
              <a:t>? </a:t>
            </a:r>
            <a:r>
              <a:rPr lang="en-US" dirty="0" err="1"/>
              <a:t>Absolutt-kvadratet</a:t>
            </a:r>
            <a:r>
              <a:rPr lang="en-US" dirty="0"/>
              <a:t> av: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fikserer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i="1" dirty="0"/>
              <a:t>E, </a:t>
            </a:r>
            <a:r>
              <a:rPr lang="en-US" dirty="0" err="1"/>
              <a:t>og</a:t>
            </a:r>
            <a:r>
              <a:rPr lang="en-US" dirty="0"/>
              <a:t> lar </a:t>
            </a:r>
            <a:r>
              <a:rPr lang="en-US" dirty="0" err="1"/>
              <a:t>boksen</a:t>
            </a:r>
            <a:r>
              <a:rPr lang="en-US" dirty="0"/>
              <a:t> </a:t>
            </a:r>
            <a:r>
              <a:rPr lang="en-US" dirty="0" err="1"/>
              <a:t>bli</a:t>
            </a:r>
            <a:r>
              <a:rPr lang="en-US" dirty="0"/>
              <a:t> </a:t>
            </a:r>
            <a:r>
              <a:rPr lang="en-US" dirty="0" err="1"/>
              <a:t>stor</a:t>
            </a:r>
            <a:r>
              <a:rPr lang="en-US" dirty="0"/>
              <a:t>: </a:t>
            </a:r>
            <a:r>
              <a:rPr lang="en-US" i="1" dirty="0"/>
              <a:t>L </a:t>
            </a:r>
            <a:r>
              <a:rPr lang="en-US" i="1" dirty="0" err="1"/>
              <a:t>blir</a:t>
            </a:r>
            <a:r>
              <a:rPr lang="en-US" i="1" dirty="0"/>
              <a:t> </a:t>
            </a:r>
            <a:r>
              <a:rPr lang="en-US" i="1" dirty="0" err="1"/>
              <a:t>stor</a:t>
            </a:r>
            <a:endParaRPr lang="en-US" i="1" dirty="0"/>
          </a:p>
          <a:p>
            <a:r>
              <a:rPr lang="en-US" dirty="0"/>
              <a:t>Da </a:t>
            </a:r>
            <a:r>
              <a:rPr lang="en-US" dirty="0" err="1"/>
              <a:t>sier</a:t>
            </a:r>
            <a:r>
              <a:rPr lang="en-US" dirty="0"/>
              <a:t> de Broglie at vi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kunne</a:t>
            </a:r>
            <a:r>
              <a:rPr lang="en-US" dirty="0"/>
              <a:t> </a:t>
            </a:r>
            <a:r>
              <a:rPr lang="en-US" dirty="0" err="1"/>
              <a:t>tenke</a:t>
            </a:r>
            <a:r>
              <a:rPr lang="en-US" dirty="0"/>
              <a:t> </a:t>
            </a:r>
            <a:r>
              <a:rPr lang="en-US" dirty="0" err="1"/>
              <a:t>klassisk</a:t>
            </a:r>
            <a:endParaRPr lang="en-US" dirty="0"/>
          </a:p>
          <a:p>
            <a:r>
              <a:rPr lang="en-US" dirty="0"/>
              <a:t>Formel for </a:t>
            </a:r>
            <a:r>
              <a:rPr lang="en-US" i="1" dirty="0"/>
              <a:t>E </a:t>
            </a:r>
            <a:r>
              <a:rPr lang="en-US" i="1" dirty="0" err="1"/>
              <a:t>gir</a:t>
            </a:r>
            <a:r>
              <a:rPr lang="en-US" i="1" dirty="0"/>
              <a:t> at n </a:t>
            </a:r>
            <a:r>
              <a:rPr lang="en-US" i="1" dirty="0" err="1"/>
              <a:t>blir</a:t>
            </a:r>
            <a:r>
              <a:rPr lang="en-US" i="1" dirty="0"/>
              <a:t> </a:t>
            </a:r>
            <a:r>
              <a:rPr lang="en-US" i="1" dirty="0" err="1"/>
              <a:t>stor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E2B26-FCAA-8109-78D5-FE20A410B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0" y="1661551"/>
            <a:ext cx="1079500" cy="35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905FC7-CBB4-FCE4-3888-C90B43916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511" y="4040750"/>
            <a:ext cx="69088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50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41DED-4EBF-CA67-0CF7-693BDF52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Bevegelsesmengde</a:t>
            </a:r>
            <a:r>
              <a:rPr lang="en-US" dirty="0"/>
              <a:t>, </a:t>
            </a:r>
            <a:r>
              <a:rPr lang="en-US" dirty="0" err="1"/>
              <a:t>sannsynlighet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5788B0-C6C1-2744-B55F-709206F353A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tretch/>
        </p:blipFill>
        <p:spPr>
          <a:xfrm>
            <a:off x="1375268" y="1180008"/>
            <a:ext cx="9441464" cy="5677992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61F9C22-0549-ADC4-0931-715AFE7BC8B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ABCAA54B-0BE1-5339-7300-F50134798728}"/>
              </a:ext>
            </a:extLst>
          </p:cNvPr>
          <p:cNvSpPr/>
          <p:nvPr/>
        </p:nvSpPr>
        <p:spPr>
          <a:xfrm>
            <a:off x="8257735" y="1533378"/>
            <a:ext cx="2293034" cy="1575582"/>
          </a:xfrm>
          <a:prstGeom prst="wedgeRectCallout">
            <a:avLst>
              <a:gd name="adj1" fmla="val -69299"/>
              <a:gd name="adj2" fmla="val 3928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Klassisk</a:t>
            </a:r>
            <a:r>
              <a:rPr lang="en-US" sz="2400" dirty="0"/>
              <a:t> </a:t>
            </a:r>
            <a:r>
              <a:rPr lang="en-US" sz="2400" dirty="0" err="1"/>
              <a:t>tillatt</a:t>
            </a:r>
            <a:r>
              <a:rPr lang="en-US" sz="2400" dirty="0"/>
              <a:t> </a:t>
            </a:r>
            <a:r>
              <a:rPr lang="en-US" sz="2400" dirty="0" err="1"/>
              <a:t>verdi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1721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41DED-4EBF-CA67-0CF7-693BDF52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Bevegelsesmengde</a:t>
            </a:r>
            <a:r>
              <a:rPr lang="en-US" dirty="0"/>
              <a:t>, </a:t>
            </a:r>
            <a:r>
              <a:rPr lang="en-US" dirty="0" err="1"/>
              <a:t>sannsynlighet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5788B0-C6C1-2744-B55F-709206F353A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>
          <a:xfrm>
            <a:off x="1375268" y="1180008"/>
            <a:ext cx="9441464" cy="5677992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61F9C22-0549-ADC4-0931-715AFE7BC8B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89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41DED-4EBF-CA67-0CF7-693BDF52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Bevegelsesmengde</a:t>
            </a:r>
            <a:r>
              <a:rPr lang="en-US" dirty="0"/>
              <a:t>, </a:t>
            </a:r>
            <a:r>
              <a:rPr lang="en-US" dirty="0" err="1"/>
              <a:t>sannsynlighet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5788B0-C6C1-2744-B55F-709206F353A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>
          <a:xfrm>
            <a:off x="1375268" y="1180008"/>
            <a:ext cx="9441464" cy="5677992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61F9C22-0549-ADC4-0931-715AFE7BC8B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94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41DED-4EBF-CA67-0CF7-693BDF52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Bevegelsesmengde</a:t>
            </a:r>
            <a:r>
              <a:rPr lang="en-US" dirty="0"/>
              <a:t>, </a:t>
            </a:r>
            <a:r>
              <a:rPr lang="en-US" dirty="0" err="1"/>
              <a:t>sannsynlighet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5788B0-C6C1-2744-B55F-709206F353A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>
          <a:xfrm>
            <a:off x="1375268" y="1180008"/>
            <a:ext cx="9441464" cy="5677992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61F9C22-0549-ADC4-0931-715AFE7BC8B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72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C2162-92FC-89B9-EE27-0F1F8D16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Kommuterende</a:t>
            </a:r>
            <a:r>
              <a:rPr lang="en-US" dirty="0"/>
              <a:t> observable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48017-57E1-2429-510E-3B8B51A38CA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i="1" dirty="0"/>
              <a:t>B </a:t>
            </a:r>
            <a:r>
              <a:rPr lang="en-US" dirty="0" err="1"/>
              <a:t>være</a:t>
            </a:r>
            <a:r>
              <a:rPr lang="en-US" dirty="0"/>
              <a:t> to observable. Vi </a:t>
            </a:r>
            <a:r>
              <a:rPr lang="en-US" dirty="0" err="1"/>
              <a:t>sier</a:t>
            </a:r>
            <a:r>
              <a:rPr lang="en-US" dirty="0"/>
              <a:t> at de </a:t>
            </a:r>
            <a:r>
              <a:rPr lang="en-US" u="sng" dirty="0" err="1"/>
              <a:t>kommuterer</a:t>
            </a:r>
            <a:r>
              <a:rPr lang="en-US" i="1" dirty="0"/>
              <a:t> </a:t>
            </a:r>
            <a:r>
              <a:rPr lang="en-US" dirty="0" err="1"/>
              <a:t>dersom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Altså</a:t>
            </a:r>
            <a:r>
              <a:rPr lang="en-US" dirty="0"/>
              <a:t> spiller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rekkefølgen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operatorene</a:t>
            </a:r>
            <a:r>
              <a:rPr lang="en-US" dirty="0"/>
              <a:t> </a:t>
            </a:r>
            <a:r>
              <a:rPr lang="en-US" dirty="0" err="1"/>
              <a:t>noen</a:t>
            </a:r>
            <a:r>
              <a:rPr lang="en-US" dirty="0"/>
              <a:t> </a:t>
            </a:r>
            <a:r>
              <a:rPr lang="en-US" dirty="0" err="1"/>
              <a:t>rolle</a:t>
            </a:r>
            <a:r>
              <a:rPr lang="en-US" dirty="0"/>
              <a:t>.</a:t>
            </a:r>
          </a:p>
          <a:p>
            <a:r>
              <a:rPr lang="en-US" dirty="0"/>
              <a:t>La </a:t>
            </a:r>
            <a:r>
              <a:rPr lang="en-US" dirty="0" err="1"/>
              <a:t>oss</a:t>
            </a:r>
            <a:r>
              <a:rPr lang="en-US" dirty="0"/>
              <a:t> </a:t>
            </a:r>
            <a:r>
              <a:rPr lang="en-US" dirty="0" err="1"/>
              <a:t>regne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noen</a:t>
            </a:r>
            <a:r>
              <a:rPr lang="en-US" dirty="0"/>
              <a:t> </a:t>
            </a:r>
            <a:r>
              <a:rPr lang="en-US" dirty="0" err="1"/>
              <a:t>kommutatorer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A4BBF-66E1-013B-4FBB-62E3C93C9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50" y="1790481"/>
            <a:ext cx="1181100" cy="29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50463-BA2E-86BB-BD6F-C4E9511A1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693" y="2611896"/>
            <a:ext cx="2616200" cy="3556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26CC66E-6E25-5D17-E0E3-C2009BE19C62}"/>
              </a:ext>
            </a:extLst>
          </p:cNvPr>
          <p:cNvSpPr/>
          <p:nvPr/>
        </p:nvSpPr>
        <p:spPr>
          <a:xfrm>
            <a:off x="2522483" y="1702676"/>
            <a:ext cx="2207172" cy="735724"/>
          </a:xfrm>
          <a:prstGeom prst="wedgeRoundRectCallout">
            <a:avLst>
              <a:gd name="adj1" fmla="val 41072"/>
              <a:gd name="adj2" fmla="val 8392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“</a:t>
            </a:r>
            <a:r>
              <a:rPr lang="en-US" sz="2400" dirty="0" err="1"/>
              <a:t>Kommutator</a:t>
            </a:r>
            <a:r>
              <a:rPr lang="en-US" sz="2400" dirty="0"/>
              <a:t>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525F11-B0E9-00F3-026F-3BEC8A2F4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983" y="4812424"/>
            <a:ext cx="13970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FAF1C8-B9F7-CB82-C390-18B9F37AD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7653" y="5596834"/>
            <a:ext cx="1663700" cy="35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2CE3CC-1D51-9A48-2E9D-08BCE5613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3600" y="4834834"/>
            <a:ext cx="14478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C99B89-E773-AAEE-D410-57D1FD302A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2570" y="5669100"/>
            <a:ext cx="1257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55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05BC2-0962-01C6-03C2-8DEEFF408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Hva</a:t>
            </a:r>
            <a:r>
              <a:rPr lang="en-US" dirty="0"/>
              <a:t> er </a:t>
            </a:r>
            <a:r>
              <a:rPr lang="en-US" dirty="0" err="1"/>
              <a:t>spesielt</a:t>
            </a:r>
            <a:r>
              <a:rPr lang="en-US" dirty="0"/>
              <a:t> med </a:t>
            </a:r>
            <a:r>
              <a:rPr lang="en-US" dirty="0" err="1"/>
              <a:t>kommuterende</a:t>
            </a:r>
            <a:r>
              <a:rPr lang="en-US" dirty="0"/>
              <a:t> observable?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7B29F-440D-363E-3E0A-531ACC0ACF5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en-US" dirty="0" err="1"/>
              <a:t>Matematisk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finne</a:t>
            </a:r>
            <a:r>
              <a:rPr lang="en-US" dirty="0"/>
              <a:t> et </a:t>
            </a:r>
            <a:r>
              <a:rPr lang="en-US" u="sng" dirty="0" err="1"/>
              <a:t>felles</a:t>
            </a:r>
            <a:r>
              <a:rPr lang="en-US" u="sng" dirty="0"/>
              <a:t> </a:t>
            </a:r>
            <a:r>
              <a:rPr lang="en-US" u="sng" dirty="0" err="1"/>
              <a:t>egenfunksjonssett</a:t>
            </a:r>
            <a:endParaRPr lang="en-US" dirty="0"/>
          </a:p>
          <a:p>
            <a:pPr lvl="1"/>
            <a:r>
              <a:rPr lang="en-US" dirty="0" err="1"/>
              <a:t>Altså</a:t>
            </a:r>
            <a:r>
              <a:rPr lang="en-US" dirty="0"/>
              <a:t>, man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finne</a:t>
            </a:r>
            <a:r>
              <a:rPr lang="en-US" dirty="0"/>
              <a:t> et </a:t>
            </a:r>
            <a:r>
              <a:rPr lang="en-US" dirty="0" err="1"/>
              <a:t>komplett</a:t>
            </a:r>
            <a:r>
              <a:rPr lang="en-US" dirty="0"/>
              <a:t> sett av </a:t>
            </a:r>
            <a:r>
              <a:rPr lang="en-US" dirty="0" err="1"/>
              <a:t>egenfunksjoner</a:t>
            </a:r>
            <a:br>
              <a:rPr lang="en-US" dirty="0"/>
            </a:br>
            <a:r>
              <a:rPr lang="en-US" dirty="0" err="1"/>
              <a:t>slik</a:t>
            </a:r>
            <a:r>
              <a:rPr lang="en-US" dirty="0"/>
              <a:t> at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NB! Det 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u="sng" dirty="0" err="1"/>
              <a:t>utgangspunktet</a:t>
            </a:r>
            <a:r>
              <a:rPr lang="en-US" dirty="0"/>
              <a:t> </a:t>
            </a:r>
            <a:r>
              <a:rPr lang="en-US" dirty="0" err="1"/>
              <a:t>ingen</a:t>
            </a:r>
            <a:r>
              <a:rPr lang="en-US" dirty="0"/>
              <a:t> </a:t>
            </a:r>
            <a:r>
              <a:rPr lang="en-US" dirty="0" err="1"/>
              <a:t>grunn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at to observable </a:t>
            </a:r>
            <a:r>
              <a:rPr lang="en-US" dirty="0" err="1"/>
              <a:t>skal</a:t>
            </a:r>
            <a:r>
              <a:rPr lang="en-US" dirty="0"/>
              <a:t> ha de </a:t>
            </a:r>
            <a:r>
              <a:rPr lang="en-US" dirty="0" err="1"/>
              <a:t>samme</a:t>
            </a:r>
            <a:r>
              <a:rPr lang="en-US" dirty="0"/>
              <a:t> </a:t>
            </a:r>
            <a:r>
              <a:rPr lang="en-US" dirty="0" err="1"/>
              <a:t>egenfunksjonene</a:t>
            </a:r>
            <a:r>
              <a:rPr lang="en-US" dirty="0"/>
              <a:t>!</a:t>
            </a:r>
          </a:p>
          <a:p>
            <a:pPr lvl="1"/>
            <a:endParaRPr lang="en-US" dirty="0"/>
          </a:p>
          <a:p>
            <a:r>
              <a:rPr lang="en-US" dirty="0" err="1"/>
              <a:t>Konsekvens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Rekkefølgen</a:t>
            </a:r>
            <a:r>
              <a:rPr lang="en-US" dirty="0"/>
              <a:t> av </a:t>
            </a:r>
            <a:r>
              <a:rPr lang="en-US" dirty="0" err="1"/>
              <a:t>målinger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A </a:t>
            </a:r>
            <a:r>
              <a:rPr lang="en-US" dirty="0" err="1"/>
              <a:t>og</a:t>
            </a:r>
            <a:r>
              <a:rPr lang="en-US" dirty="0"/>
              <a:t> B spiller </a:t>
            </a:r>
            <a:r>
              <a:rPr lang="en-US" dirty="0" err="1"/>
              <a:t>ingen</a:t>
            </a:r>
            <a:r>
              <a:rPr lang="en-US" dirty="0"/>
              <a:t> </a:t>
            </a:r>
            <a:r>
              <a:rPr lang="en-US" dirty="0" err="1"/>
              <a:t>rolle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Kollaps</a:t>
            </a:r>
            <a:r>
              <a:rPr lang="en-US" dirty="0"/>
              <a:t> av </a:t>
            </a:r>
            <a:r>
              <a:rPr lang="en-US" dirty="0" err="1"/>
              <a:t>bølgefunksjon</a:t>
            </a:r>
            <a:r>
              <a:rPr lang="en-US" dirty="0"/>
              <a:t> </a:t>
            </a:r>
            <a:r>
              <a:rPr lang="en-US" dirty="0" err="1"/>
              <a:t>etter</a:t>
            </a:r>
            <a:r>
              <a:rPr lang="en-US" dirty="0"/>
              <a:t> </a:t>
            </a:r>
            <a:r>
              <a:rPr lang="en-US" dirty="0" err="1"/>
              <a:t>måling</a:t>
            </a:r>
            <a:r>
              <a:rPr lang="en-US" dirty="0"/>
              <a:t> av A </a:t>
            </a:r>
            <a:r>
              <a:rPr lang="en-US" dirty="0" err="1"/>
              <a:t>gir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egenfunksjon</a:t>
            </a:r>
            <a:r>
              <a:rPr lang="en-US" dirty="0"/>
              <a:t> for B </a:t>
            </a:r>
            <a:r>
              <a:rPr lang="en-US" dirty="0" err="1"/>
              <a:t>og</a:t>
            </a:r>
            <a:r>
              <a:rPr lang="en-US" dirty="0"/>
              <a:t> vice versa!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4D2FB-299F-6F48-A4DD-5A71349C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938" y="2079479"/>
            <a:ext cx="4572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FD09FC-0FF4-E133-16DC-D2E72C2E2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713" y="3022600"/>
            <a:ext cx="3695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79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E21F-E887-4642-0419-CD56D5DA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Dersom A </a:t>
            </a:r>
            <a:r>
              <a:rPr lang="en-US" dirty="0" err="1"/>
              <a:t>og</a:t>
            </a:r>
            <a:r>
              <a:rPr lang="en-US" dirty="0"/>
              <a:t> B </a:t>
            </a:r>
            <a:r>
              <a:rPr lang="en-US" dirty="0" err="1"/>
              <a:t>kommuterer</a:t>
            </a:r>
            <a:r>
              <a:rPr lang="en-US" dirty="0"/>
              <a:t> 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ACA4B-DAAE-6F8B-4D49-5B19ED15691D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881336"/>
          </a:xfrm>
        </p:spPr>
        <p:txBody>
          <a:bodyPr/>
          <a:lstStyle/>
          <a:p>
            <a:r>
              <a:rPr lang="en-US" dirty="0"/>
              <a:t>... </a:t>
            </a:r>
            <a:r>
              <a:rPr lang="en-US" dirty="0" err="1"/>
              <a:t>kan</a:t>
            </a:r>
            <a:r>
              <a:rPr lang="en-US" dirty="0"/>
              <a:t> vi </a:t>
            </a:r>
            <a:r>
              <a:rPr lang="en-US" dirty="0" err="1"/>
              <a:t>vite</a:t>
            </a:r>
            <a:r>
              <a:rPr lang="en-US" dirty="0"/>
              <a:t> </a:t>
            </a:r>
            <a:r>
              <a:rPr lang="en-US" dirty="0" err="1"/>
              <a:t>systemets</a:t>
            </a:r>
            <a:r>
              <a:rPr lang="en-US" dirty="0"/>
              <a:t> </a:t>
            </a:r>
            <a:r>
              <a:rPr lang="en-US" dirty="0" err="1"/>
              <a:t>verdi</a:t>
            </a:r>
            <a:r>
              <a:rPr lang="en-US" dirty="0"/>
              <a:t> for </a:t>
            </a:r>
            <a:r>
              <a:rPr lang="en-US" dirty="0" err="1"/>
              <a:t>observablene</a:t>
            </a:r>
            <a:r>
              <a:rPr lang="en-US" dirty="0"/>
              <a:t> </a:t>
            </a:r>
            <a:r>
              <a:rPr lang="en-US" u="sng" dirty="0" err="1"/>
              <a:t>samtidig</a:t>
            </a:r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5C2AB4-AE28-BDD0-2BDC-F39F23B3B1CA}"/>
              </a:ext>
            </a:extLst>
          </p:cNvPr>
          <p:cNvGrpSpPr/>
          <p:nvPr/>
        </p:nvGrpSpPr>
        <p:grpSpPr>
          <a:xfrm>
            <a:off x="1636056" y="1705297"/>
            <a:ext cx="9450579" cy="1723703"/>
            <a:chOff x="1650124" y="3268711"/>
            <a:chExt cx="9450579" cy="172370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9493E83-2EB5-F5A8-7760-BA6671DD0366}"/>
                </a:ext>
              </a:extLst>
            </p:cNvPr>
            <p:cNvSpPr/>
            <p:nvPr/>
          </p:nvSpPr>
          <p:spPr>
            <a:xfrm>
              <a:off x="1650124" y="3321269"/>
              <a:ext cx="1671145" cy="167114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𝜓 (</a:t>
              </a:r>
              <a:r>
                <a:rPr lang="en-US" sz="2800" dirty="0" err="1"/>
                <a:t>generell</a:t>
              </a:r>
              <a:r>
                <a:rPr lang="en-US" sz="2800" dirty="0"/>
                <a:t>)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35F39E7-0804-5153-C081-0E624239C0B3}"/>
                </a:ext>
              </a:extLst>
            </p:cNvPr>
            <p:cNvCxnSpPr/>
            <p:nvPr/>
          </p:nvCxnSpPr>
          <p:spPr>
            <a:xfrm>
              <a:off x="3584028" y="4130566"/>
              <a:ext cx="158706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9CBECA1-EC26-1F1C-DFE1-C157DF214D28}"/>
                </a:ext>
              </a:extLst>
            </p:cNvPr>
            <p:cNvSpPr/>
            <p:nvPr/>
          </p:nvSpPr>
          <p:spPr>
            <a:xfrm>
              <a:off x="5448401" y="3293134"/>
              <a:ext cx="1671145" cy="167114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𝜓</a:t>
              </a:r>
              <a:r>
                <a:rPr lang="en-US" sz="2800" i="1" baseline="-25000" dirty="0"/>
                <a:t>n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C00F32B-90A6-03DB-C2D4-DACABDAA9B60}"/>
                </a:ext>
              </a:extLst>
            </p:cNvPr>
            <p:cNvCxnSpPr/>
            <p:nvPr/>
          </p:nvCxnSpPr>
          <p:spPr>
            <a:xfrm>
              <a:off x="7494846" y="4144634"/>
              <a:ext cx="158706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836CFEF-AFD5-5DC1-7DD3-1740C9FFE0E1}"/>
                </a:ext>
              </a:extLst>
            </p:cNvPr>
            <p:cNvSpPr/>
            <p:nvPr/>
          </p:nvSpPr>
          <p:spPr>
            <a:xfrm>
              <a:off x="9429558" y="3293134"/>
              <a:ext cx="1671145" cy="167114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𝜓</a:t>
              </a:r>
              <a:r>
                <a:rPr lang="en-US" sz="2800" i="1" baseline="-25000" dirty="0"/>
                <a:t>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8E6206-6C93-B630-F16D-6D0F8869174B}"/>
                </a:ext>
              </a:extLst>
            </p:cNvPr>
            <p:cNvSpPr txBox="1"/>
            <p:nvPr/>
          </p:nvSpPr>
          <p:spPr>
            <a:xfrm>
              <a:off x="7417878" y="3282779"/>
              <a:ext cx="2011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Måling</a:t>
              </a:r>
              <a:r>
                <a:rPr lang="en-US" sz="2400" dirty="0"/>
                <a:t> av 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CC733C-0B58-B776-B170-12D5686E1132}"/>
                </a:ext>
              </a:extLst>
            </p:cNvPr>
            <p:cNvSpPr txBox="1"/>
            <p:nvPr/>
          </p:nvSpPr>
          <p:spPr>
            <a:xfrm>
              <a:off x="3492992" y="3268711"/>
              <a:ext cx="2011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Måling</a:t>
              </a:r>
              <a:r>
                <a:rPr lang="en-US" sz="2400" dirty="0"/>
                <a:t> av 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707C53-94E9-A7BA-C228-71852E4650EA}"/>
                </a:ext>
              </a:extLst>
            </p:cNvPr>
            <p:cNvSpPr txBox="1"/>
            <p:nvPr/>
          </p:nvSpPr>
          <p:spPr>
            <a:xfrm>
              <a:off x="3492992" y="4351923"/>
              <a:ext cx="2011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Kollaps</a:t>
              </a:r>
              <a:endParaRPr lang="en-US" sz="2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BDF2F1-5F57-03DC-57C9-9005CD563082}"/>
              </a:ext>
            </a:extLst>
          </p:cNvPr>
          <p:cNvGrpSpPr/>
          <p:nvPr/>
        </p:nvGrpSpPr>
        <p:grpSpPr>
          <a:xfrm>
            <a:off x="1636056" y="2945717"/>
            <a:ext cx="9450579" cy="3349425"/>
            <a:chOff x="1650124" y="1642989"/>
            <a:chExt cx="9450579" cy="334942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F2C3B13-A5CA-AA17-5458-ABFA09A163F2}"/>
                </a:ext>
              </a:extLst>
            </p:cNvPr>
            <p:cNvSpPr/>
            <p:nvPr/>
          </p:nvSpPr>
          <p:spPr>
            <a:xfrm>
              <a:off x="1650124" y="3321269"/>
              <a:ext cx="1671145" cy="167114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𝜓 (</a:t>
              </a:r>
              <a:r>
                <a:rPr lang="en-US" sz="2800" dirty="0" err="1"/>
                <a:t>generell</a:t>
              </a:r>
              <a:r>
                <a:rPr lang="en-US" sz="2800" dirty="0"/>
                <a:t>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10F6DB0-F8A3-7891-411C-27248A28F61C}"/>
                </a:ext>
              </a:extLst>
            </p:cNvPr>
            <p:cNvCxnSpPr/>
            <p:nvPr/>
          </p:nvCxnSpPr>
          <p:spPr>
            <a:xfrm>
              <a:off x="3584028" y="4130566"/>
              <a:ext cx="158706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C2081C-4556-D643-B33B-23AE08E72DE0}"/>
                </a:ext>
              </a:extLst>
            </p:cNvPr>
            <p:cNvSpPr/>
            <p:nvPr/>
          </p:nvSpPr>
          <p:spPr>
            <a:xfrm>
              <a:off x="5448401" y="3293134"/>
              <a:ext cx="1671145" cy="167114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𝜓</a:t>
              </a:r>
              <a:r>
                <a:rPr lang="en-US" sz="2800" i="1" baseline="-25000" dirty="0"/>
                <a:t>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817F4D1-1159-49F9-2695-A53C9130E47C}"/>
                </a:ext>
              </a:extLst>
            </p:cNvPr>
            <p:cNvCxnSpPr/>
            <p:nvPr/>
          </p:nvCxnSpPr>
          <p:spPr>
            <a:xfrm>
              <a:off x="7494846" y="4144634"/>
              <a:ext cx="158706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D8A171-1785-1C1B-EEAF-6D17BE62BE13}"/>
                </a:ext>
              </a:extLst>
            </p:cNvPr>
            <p:cNvSpPr/>
            <p:nvPr/>
          </p:nvSpPr>
          <p:spPr>
            <a:xfrm>
              <a:off x="9429558" y="3293134"/>
              <a:ext cx="1671145" cy="167114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𝜓</a:t>
              </a:r>
              <a:r>
                <a:rPr lang="en-US" sz="2800" i="1" baseline="-25000" dirty="0"/>
                <a:t>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45A2BE-ACAA-0911-EA8B-DE8E656994D0}"/>
                </a:ext>
              </a:extLst>
            </p:cNvPr>
            <p:cNvSpPr txBox="1"/>
            <p:nvPr/>
          </p:nvSpPr>
          <p:spPr>
            <a:xfrm>
              <a:off x="7417878" y="3282779"/>
              <a:ext cx="2011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Måling</a:t>
              </a:r>
              <a:r>
                <a:rPr lang="en-US" sz="2400" dirty="0"/>
                <a:t> av 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65AED4-B690-5B7F-855D-84FB878E9439}"/>
                </a:ext>
              </a:extLst>
            </p:cNvPr>
            <p:cNvSpPr txBox="1"/>
            <p:nvPr/>
          </p:nvSpPr>
          <p:spPr>
            <a:xfrm>
              <a:off x="3492992" y="3268711"/>
              <a:ext cx="2011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Måling</a:t>
              </a:r>
              <a:r>
                <a:rPr lang="en-US" sz="2400" dirty="0"/>
                <a:t> av 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6B60D4-665E-D5CC-D0FB-543268DAF32E}"/>
                </a:ext>
              </a:extLst>
            </p:cNvPr>
            <p:cNvSpPr txBox="1"/>
            <p:nvPr/>
          </p:nvSpPr>
          <p:spPr>
            <a:xfrm>
              <a:off x="3492992" y="4351923"/>
              <a:ext cx="2011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Kollaps</a:t>
              </a:r>
              <a:endParaRPr lang="en-US" sz="2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B531725-CCE9-18E4-0F30-499713B8462D}"/>
                </a:ext>
              </a:extLst>
            </p:cNvPr>
            <p:cNvSpPr txBox="1"/>
            <p:nvPr/>
          </p:nvSpPr>
          <p:spPr>
            <a:xfrm>
              <a:off x="7293371" y="4470595"/>
              <a:ext cx="2260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Ingen </a:t>
              </a:r>
              <a:r>
                <a:rPr lang="en-US" sz="2400" dirty="0" err="1"/>
                <a:t>kollaps</a:t>
              </a:r>
              <a:r>
                <a:rPr lang="en-US" sz="2400" dirty="0"/>
                <a:t>!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9FCBDD8-D672-C6BF-0963-D34E622E3D7D}"/>
                </a:ext>
              </a:extLst>
            </p:cNvPr>
            <p:cNvSpPr txBox="1"/>
            <p:nvPr/>
          </p:nvSpPr>
          <p:spPr>
            <a:xfrm>
              <a:off x="7194897" y="1642989"/>
              <a:ext cx="2260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Ingen </a:t>
              </a:r>
              <a:r>
                <a:rPr lang="en-US" sz="2400" dirty="0" err="1"/>
                <a:t>kollaps</a:t>
              </a:r>
              <a:r>
                <a:rPr lang="en-US" sz="2400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5953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EE24-8045-0963-FC72-E6635F39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 </a:t>
            </a:r>
            <a:r>
              <a:rPr lang="en-US" dirty="0" err="1"/>
              <a:t>dersom</a:t>
            </a:r>
            <a:r>
              <a:rPr lang="en-US" dirty="0"/>
              <a:t> de </a:t>
            </a:r>
            <a:r>
              <a:rPr lang="en-US" u="sng" dirty="0" err="1"/>
              <a:t>ikke</a:t>
            </a:r>
            <a:r>
              <a:rPr lang="en-US" u="sng" dirty="0"/>
              <a:t> </a:t>
            </a:r>
            <a:r>
              <a:rPr lang="en-US" u="sng" dirty="0" err="1"/>
              <a:t>kommuterer</a:t>
            </a:r>
            <a:r>
              <a:rPr lang="en-US" u="sng" dirty="0"/>
              <a:t> ...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6C6FC-735C-E772-88AD-A4E3CE1D5209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... </a:t>
            </a:r>
            <a:r>
              <a:rPr lang="en-US" dirty="0" err="1"/>
              <a:t>vil</a:t>
            </a:r>
            <a:r>
              <a:rPr lang="en-US" dirty="0"/>
              <a:t> det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minst</a:t>
            </a:r>
            <a:r>
              <a:rPr lang="en-US" dirty="0"/>
              <a:t> 1 </a:t>
            </a:r>
            <a:r>
              <a:rPr lang="en-US" dirty="0" err="1"/>
              <a:t>egenfunksjon</a:t>
            </a:r>
            <a:r>
              <a:rPr lang="en-US" dirty="0"/>
              <a:t> for A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egenfunksjon</a:t>
            </a:r>
            <a:r>
              <a:rPr lang="en-US" dirty="0"/>
              <a:t> for B 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Etter</a:t>
            </a:r>
            <a:r>
              <a:rPr lang="en-US" dirty="0"/>
              <a:t> </a:t>
            </a:r>
            <a:r>
              <a:rPr lang="en-US" dirty="0" err="1"/>
              <a:t>siste</a:t>
            </a:r>
            <a:r>
              <a:rPr lang="en-US" dirty="0"/>
              <a:t> </a:t>
            </a:r>
            <a:r>
              <a:rPr lang="en-US" dirty="0" err="1"/>
              <a:t>måling</a:t>
            </a:r>
            <a:r>
              <a:rPr lang="en-US" dirty="0"/>
              <a:t> er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tilstanden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egenfunskjon</a:t>
            </a:r>
            <a:r>
              <a:rPr lang="en-US" dirty="0"/>
              <a:t> for A</a:t>
            </a:r>
          </a:p>
          <a:p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observablen</a:t>
            </a:r>
            <a:r>
              <a:rPr lang="en-US" dirty="0"/>
              <a:t> A er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bestemt</a:t>
            </a:r>
            <a:r>
              <a:rPr lang="en-US" dirty="0"/>
              <a:t> </a:t>
            </a:r>
            <a:r>
              <a:rPr lang="en-US" dirty="0" err="1"/>
              <a:t>samtidig</a:t>
            </a:r>
            <a:r>
              <a:rPr lang="en-US" dirty="0"/>
              <a:t> med B </a:t>
            </a:r>
            <a:r>
              <a:rPr lang="en-US" dirty="0" err="1"/>
              <a:t>lenger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A8D112-056C-E939-CB50-554C882D1427}"/>
              </a:ext>
            </a:extLst>
          </p:cNvPr>
          <p:cNvGrpSpPr/>
          <p:nvPr/>
        </p:nvGrpSpPr>
        <p:grpSpPr>
          <a:xfrm>
            <a:off x="1370710" y="2567148"/>
            <a:ext cx="9450579" cy="1723703"/>
            <a:chOff x="1650124" y="3268711"/>
            <a:chExt cx="9450579" cy="172370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7A62EB-F096-7A23-1AE4-1A703084AF28}"/>
                </a:ext>
              </a:extLst>
            </p:cNvPr>
            <p:cNvSpPr/>
            <p:nvPr/>
          </p:nvSpPr>
          <p:spPr>
            <a:xfrm>
              <a:off x="1650124" y="3321269"/>
              <a:ext cx="1671145" cy="167114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𝜓 (</a:t>
              </a:r>
              <a:r>
                <a:rPr lang="en-US" sz="2800" dirty="0" err="1"/>
                <a:t>generell</a:t>
              </a:r>
              <a:r>
                <a:rPr lang="en-US" sz="2800" dirty="0"/>
                <a:t>)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D10EB89-AD7F-BC4B-A961-3099FA0800F9}"/>
                </a:ext>
              </a:extLst>
            </p:cNvPr>
            <p:cNvCxnSpPr/>
            <p:nvPr/>
          </p:nvCxnSpPr>
          <p:spPr>
            <a:xfrm>
              <a:off x="3584028" y="4130566"/>
              <a:ext cx="158706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2F49CDC-1C50-3AF2-3690-FC5621AB14F8}"/>
                </a:ext>
              </a:extLst>
            </p:cNvPr>
            <p:cNvSpPr/>
            <p:nvPr/>
          </p:nvSpPr>
          <p:spPr>
            <a:xfrm>
              <a:off x="5448401" y="3293134"/>
              <a:ext cx="1671145" cy="167114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𝜓</a:t>
              </a:r>
              <a:r>
                <a:rPr lang="en-US" sz="2800" i="1" baseline="-25000" dirty="0"/>
                <a:t>n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6E88519-EAE2-0CAF-DD24-314C7916AE16}"/>
                </a:ext>
              </a:extLst>
            </p:cNvPr>
            <p:cNvCxnSpPr/>
            <p:nvPr/>
          </p:nvCxnSpPr>
          <p:spPr>
            <a:xfrm>
              <a:off x="7494846" y="4144634"/>
              <a:ext cx="158706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8D3EED-DBF4-D573-2379-540BFFA92FC1}"/>
                </a:ext>
              </a:extLst>
            </p:cNvPr>
            <p:cNvSpPr/>
            <p:nvPr/>
          </p:nvSpPr>
          <p:spPr>
            <a:xfrm>
              <a:off x="9429558" y="3293134"/>
              <a:ext cx="1671145" cy="167114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𝜓’</a:t>
              </a:r>
              <a:r>
                <a:rPr lang="en-US" sz="2800" i="1" baseline="-25000" dirty="0"/>
                <a:t>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EADB42-13EA-2932-840E-6A000267946C}"/>
                </a:ext>
              </a:extLst>
            </p:cNvPr>
            <p:cNvSpPr txBox="1"/>
            <p:nvPr/>
          </p:nvSpPr>
          <p:spPr>
            <a:xfrm>
              <a:off x="7417878" y="3282779"/>
              <a:ext cx="2011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Måling</a:t>
              </a:r>
              <a:r>
                <a:rPr lang="en-US" sz="2400" dirty="0"/>
                <a:t> av 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E9F4B1-CF18-BDF2-B88B-E30C27EFFF33}"/>
                </a:ext>
              </a:extLst>
            </p:cNvPr>
            <p:cNvSpPr txBox="1"/>
            <p:nvPr/>
          </p:nvSpPr>
          <p:spPr>
            <a:xfrm>
              <a:off x="3492992" y="3268711"/>
              <a:ext cx="2011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Måling</a:t>
              </a:r>
              <a:r>
                <a:rPr lang="en-US" sz="2400" dirty="0"/>
                <a:t> av 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B3E71B-5AD8-EF41-5996-DD4E80EFB096}"/>
                </a:ext>
              </a:extLst>
            </p:cNvPr>
            <p:cNvSpPr txBox="1"/>
            <p:nvPr/>
          </p:nvSpPr>
          <p:spPr>
            <a:xfrm>
              <a:off x="3492992" y="4351923"/>
              <a:ext cx="2011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Kollaps</a:t>
              </a:r>
              <a:endParaRPr lang="en-US" sz="2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7A6CE7-3BB3-556A-A568-81A97ACE2C7E}"/>
                </a:ext>
              </a:extLst>
            </p:cNvPr>
            <p:cNvSpPr txBox="1"/>
            <p:nvPr/>
          </p:nvSpPr>
          <p:spPr>
            <a:xfrm>
              <a:off x="7293371" y="4470595"/>
              <a:ext cx="2260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Ny </a:t>
              </a:r>
              <a:r>
                <a:rPr lang="en-US" sz="2400" dirty="0" err="1"/>
                <a:t>kollaps</a:t>
              </a:r>
              <a:r>
                <a:rPr lang="en-US" sz="2400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0749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A5CC0-9E93-BCC6-8F76-92C94902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av de </a:t>
            </a:r>
            <a:r>
              <a:rPr lang="en-US" dirty="0" err="1"/>
              <a:t>viktigste</a:t>
            </a:r>
            <a:r>
              <a:rPr lang="en-US" dirty="0"/>
              <a:t> </a:t>
            </a:r>
            <a:r>
              <a:rPr lang="en-US" dirty="0" err="1"/>
              <a:t>resultatene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KM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32EAB-71C5-D16B-9F32-D9FCA2299065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6203511" cy="4975236"/>
          </a:xfrm>
        </p:spPr>
        <p:txBody>
          <a:bodyPr/>
          <a:lstStyle/>
          <a:p>
            <a:r>
              <a:rPr lang="en-US" dirty="0"/>
              <a:t>Dersom A </a:t>
            </a:r>
            <a:r>
              <a:rPr lang="en-US" dirty="0" err="1"/>
              <a:t>og</a:t>
            </a:r>
            <a:r>
              <a:rPr lang="en-US" dirty="0"/>
              <a:t> B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kommuterer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vi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både</a:t>
            </a:r>
            <a:r>
              <a:rPr lang="en-US" dirty="0"/>
              <a:t> </a:t>
            </a:r>
            <a:r>
              <a:rPr lang="en-US" dirty="0" err="1"/>
              <a:t>vite</a:t>
            </a:r>
            <a:r>
              <a:rPr lang="en-US" dirty="0"/>
              <a:t> </a:t>
            </a:r>
            <a:r>
              <a:rPr lang="en-US" dirty="0" err="1"/>
              <a:t>verdien</a:t>
            </a:r>
            <a:r>
              <a:rPr lang="en-US" dirty="0"/>
              <a:t> for A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verdien</a:t>
            </a:r>
            <a:r>
              <a:rPr lang="en-US" dirty="0"/>
              <a:t> for B </a:t>
            </a:r>
            <a:r>
              <a:rPr lang="en-US" dirty="0" err="1"/>
              <a:t>samtidig</a:t>
            </a:r>
            <a:r>
              <a:rPr lang="en-US" dirty="0"/>
              <a:t>! </a:t>
            </a:r>
          </a:p>
          <a:p>
            <a:endParaRPr lang="en-US" dirty="0"/>
          </a:p>
          <a:p>
            <a:r>
              <a:rPr lang="en-US" dirty="0"/>
              <a:t>Dette </a:t>
            </a:r>
            <a:r>
              <a:rPr lang="en-US" dirty="0" err="1"/>
              <a:t>følger</a:t>
            </a:r>
            <a:r>
              <a:rPr lang="en-US" dirty="0"/>
              <a:t> </a:t>
            </a:r>
            <a:r>
              <a:rPr lang="en-US" dirty="0" err="1"/>
              <a:t>altså</a:t>
            </a:r>
            <a:r>
              <a:rPr lang="en-US" dirty="0"/>
              <a:t> </a:t>
            </a:r>
            <a:r>
              <a:rPr lang="en-US" dirty="0" err="1"/>
              <a:t>fra</a:t>
            </a:r>
            <a:r>
              <a:rPr lang="en-US" dirty="0"/>
              <a:t> </a:t>
            </a:r>
            <a:r>
              <a:rPr lang="en-US" u="sng" dirty="0" err="1"/>
              <a:t>matematikk</a:t>
            </a:r>
            <a:r>
              <a:rPr lang="en-US" i="1" dirty="0"/>
              <a:t> </a:t>
            </a:r>
            <a:r>
              <a:rPr lang="en-US" dirty="0" err="1"/>
              <a:t>dersom</a:t>
            </a:r>
            <a:r>
              <a:rPr lang="en-US" dirty="0"/>
              <a:t> man </a:t>
            </a:r>
            <a:r>
              <a:rPr lang="en-US" dirty="0" err="1"/>
              <a:t>godtar</a:t>
            </a:r>
            <a:r>
              <a:rPr lang="en-US" dirty="0"/>
              <a:t> </a:t>
            </a:r>
            <a:r>
              <a:rPr lang="en-US" dirty="0" err="1"/>
              <a:t>postulatene</a:t>
            </a:r>
            <a:r>
              <a:rPr lang="en-US" dirty="0"/>
              <a:t>.</a:t>
            </a:r>
          </a:p>
        </p:txBody>
      </p:sp>
      <p:pic>
        <p:nvPicPr>
          <p:cNvPr id="7" name="Picture 6" descr="A person looking at her phone&#10;&#10;Description automatically generated">
            <a:extLst>
              <a:ext uri="{FF2B5EF4-FFF2-40B4-BE49-F238E27FC236}">
                <a16:creationId xmlns:a16="http://schemas.microsoft.com/office/drawing/2014/main" id="{2D7114A5-A1EF-F510-01EC-581A6A673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45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101A2761-2177-7417-A48F-A43923CDF9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7617C7C8-80FB-C258-2EBB-1C07428C6A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BED3193-B9FC-C119-6D9E-94A60B0CF0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Stern-Gerlach-</a:t>
            </a:r>
            <a:r>
              <a:rPr lang="en-US" dirty="0" err="1"/>
              <a:t>eksperimentet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C450ADA-44A5-95A9-A650-BBC588B9F5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287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2058</TotalTime>
  <Words>980</Words>
  <Application>Microsoft Macintosh PowerPoint</Application>
  <PresentationFormat>Widescreen</PresentationFormat>
  <Paragraphs>202</Paragraphs>
  <Slides>36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Arial, sans-serif</vt:lpstr>
      <vt:lpstr>Calibri</vt:lpstr>
      <vt:lpstr>Wingdings</vt:lpstr>
      <vt:lpstr>Office Theme</vt:lpstr>
      <vt:lpstr>KJM2601 – forelesning 5</vt:lpstr>
      <vt:lpstr>Kommuterende og ikke-kommuterende observable</vt:lpstr>
      <vt:lpstr>Hva handler det om?</vt:lpstr>
      <vt:lpstr>Kommuterende observable</vt:lpstr>
      <vt:lpstr>Hva er spesielt med kommuterende observable?</vt:lpstr>
      <vt:lpstr>Dersom A og B kommuterer ...</vt:lpstr>
      <vt:lpstr>Men dersom de ikke kommuterer ... </vt:lpstr>
      <vt:lpstr>Et av de viktigste resultatene i KM</vt:lpstr>
      <vt:lpstr>Stern-Gerlach-eksperimentet</vt:lpstr>
      <vt:lpstr>Stern-Gerlach-eksperimentet (1921)</vt:lpstr>
      <vt:lpstr>Tolkning</vt:lpstr>
      <vt:lpstr>Hva med x og y-komponenter?</vt:lpstr>
      <vt:lpstr>Et lite NB – den egentlige bølgefunksjonen til Ag</vt:lpstr>
      <vt:lpstr>Stern og Gerlach var ivrige røykere av billige sigarer med mye svovel ...</vt:lpstr>
      <vt:lpstr>Heisenberg uskarphetrsrelasjon</vt:lpstr>
      <vt:lpstr>Planbølge – et ekstremt eksempel</vt:lpstr>
      <vt:lpstr>Superponering av flere planbølger</vt:lpstr>
      <vt:lpstr>Bølgepakken</vt:lpstr>
      <vt:lpstr>Bølgepakken</vt:lpstr>
      <vt:lpstr>Bølgepakken</vt:lpstr>
      <vt:lpstr>Bølgepakken</vt:lpstr>
      <vt:lpstr>Vi ser</vt:lpstr>
      <vt:lpstr>Standardavvik</vt:lpstr>
      <vt:lpstr>Heisenbergs uskarphetsrelasjon</vt:lpstr>
      <vt:lpstr>Heisenbergs uskarphetsrelasjon for noen funksjoner</vt:lpstr>
      <vt:lpstr>Konklusjoner fra utregning</vt:lpstr>
      <vt:lpstr>Stabilitet av H-atomet</vt:lpstr>
      <vt:lpstr>Hvorfor er H-atomet stabilt? Litt “handwaving”</vt:lpstr>
      <vt:lpstr>Korrespondanseprinsippet</vt:lpstr>
      <vt:lpstr>Korrespondanseprinsippet</vt:lpstr>
      <vt:lpstr>Korrespondanseprinsippet for partikkel i boks: posisjon</vt:lpstr>
      <vt:lpstr>Partikkel i boks: bevegelsesmengde</vt:lpstr>
      <vt:lpstr>Bevegelsesmengde, sannsynlighet</vt:lpstr>
      <vt:lpstr>Bevegelsesmengde, sannsynlighet</vt:lpstr>
      <vt:lpstr>Bevegelsesmengde, sannsynlighet</vt:lpstr>
      <vt:lpstr>Bevegelsesmengde, sannsynlighet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15</cp:revision>
  <dcterms:created xsi:type="dcterms:W3CDTF">2024-08-23T10:30:26Z</dcterms:created>
  <dcterms:modified xsi:type="dcterms:W3CDTF">2024-09-03T19:01:31Z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